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diagrams/data7.xml" ContentType="application/vnd.openxmlformats-officedocument.drawingml.diagramData+xml"/>
  <Override PartName="/ppt/presentation.xml" ContentType="application/vnd.openxmlformats-officedocument.presentationml.presentation.main+xml"/>
  <Override PartName="/ppt/diagrams/data5.xml" ContentType="application/vnd.openxmlformats-officedocument.drawingml.diagramData+xml"/>
  <Override PartName="/ppt/diagrams/data13.xml" ContentType="application/vnd.openxmlformats-officedocument.drawingml.diagramData+xml"/>
  <Override PartName="/ppt/diagrams/data8.xml" ContentType="application/vnd.openxmlformats-officedocument.drawingml.diagramData+xml"/>
  <Override PartName="/ppt/diagrams/data1.xml" ContentType="application/vnd.openxmlformats-officedocument.drawingml.diagramData+xml"/>
  <Override PartName="/ppt/diagrams/data12.xml" ContentType="application/vnd.openxmlformats-officedocument.drawingml.diagramData+xml"/>
  <Override PartName="/ppt/diagrams/data2.xml" ContentType="application/vnd.openxmlformats-officedocument.drawingml.diagramData+xml"/>
  <Override PartName="/ppt/diagrams/data6.xml" ContentType="application/vnd.openxmlformats-officedocument.drawingml.diagramData+xml"/>
  <Override PartName="/ppt/diagrams/data3.xml" ContentType="application/vnd.openxmlformats-officedocument.drawingml.diagramData+xml"/>
  <Override PartName="/ppt/diagrams/data11.xml" ContentType="application/vnd.openxmlformats-officedocument.drawingml.diagramData+xml"/>
  <Override PartName="/ppt/diagrams/data4.xml" ContentType="application/vnd.openxmlformats-officedocument.drawingml.diagramData+xml"/>
  <Override PartName="/ppt/diagrams/data10.xml" ContentType="application/vnd.openxmlformats-officedocument.drawingml.diagramData+xml"/>
  <Override PartName="/ppt/diagrams/data9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colors5.xml" ContentType="application/vnd.openxmlformats-officedocument.drawingml.diagramColors+xml"/>
  <Override PartName="/ppt/diagrams/quickStyle5.xml" ContentType="application/vnd.openxmlformats-officedocument.drawingml.diagramStyle+xml"/>
  <Override PartName="/ppt/diagrams/layout5.xml" ContentType="application/vnd.openxmlformats-officedocument.drawingml.diagramLayout+xml"/>
  <Override PartName="/ppt/diagrams/drawing4.xml" ContentType="application/vnd.ms-office.drawingml.diagramDrawing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quickStyle7.xml" ContentType="application/vnd.openxmlformats-officedocument.drawingml.diagramStyle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layout8.xml" ContentType="application/vnd.openxmlformats-officedocument.drawingml.diagramLayout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layout7.xml" ContentType="application/vnd.openxmlformats-officedocument.drawingml.diagramLayout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colors7.xml" ContentType="application/vnd.openxmlformats-officedocument.drawingml.diagramColors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rawing7.xml" ContentType="application/vnd.ms-office.drawingml.diagramDrawing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drawing6.xml" ContentType="application/vnd.ms-office.drawingml.diagramDrawing+xml"/>
  <Override PartName="/ppt/diagrams/colors6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6.xml" ContentType="application/vnd.openxmlformats-officedocument.drawingml.diagramLayou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7" r:id="rId3"/>
    <p:sldMasterId id="2147483688" r:id="rId4"/>
    <p:sldMasterId id="2147483699" r:id="rId5"/>
    <p:sldMasterId id="2147483710" r:id="rId6"/>
    <p:sldMasterId id="2147483723" r:id="rId7"/>
  </p:sldMasterIdLst>
  <p:notesMasterIdLst>
    <p:notesMasterId r:id="rId65"/>
  </p:notesMasterIdLst>
  <p:sldIdLst>
    <p:sldId id="552" r:id="rId8"/>
    <p:sldId id="430" r:id="rId9"/>
    <p:sldId id="553" r:id="rId10"/>
    <p:sldId id="508" r:id="rId11"/>
    <p:sldId id="569" r:id="rId12"/>
    <p:sldId id="613" r:id="rId13"/>
    <p:sldId id="316" r:id="rId14"/>
    <p:sldId id="659" r:id="rId15"/>
    <p:sldId id="645" r:id="rId16"/>
    <p:sldId id="660" r:id="rId17"/>
    <p:sldId id="614" r:id="rId18"/>
    <p:sldId id="661" r:id="rId19"/>
    <p:sldId id="644" r:id="rId20"/>
    <p:sldId id="686" r:id="rId21"/>
    <p:sldId id="687" r:id="rId22"/>
    <p:sldId id="688" r:id="rId23"/>
    <p:sldId id="689" r:id="rId24"/>
    <p:sldId id="691" r:id="rId25"/>
    <p:sldId id="652" r:id="rId26"/>
    <p:sldId id="693" r:id="rId27"/>
    <p:sldId id="709" r:id="rId28"/>
    <p:sldId id="710" r:id="rId29"/>
    <p:sldId id="711" r:id="rId30"/>
    <p:sldId id="712" r:id="rId31"/>
    <p:sldId id="721" r:id="rId32"/>
    <p:sldId id="722" r:id="rId33"/>
    <p:sldId id="723" r:id="rId34"/>
    <p:sldId id="724" r:id="rId35"/>
    <p:sldId id="725" r:id="rId36"/>
    <p:sldId id="726" r:id="rId37"/>
    <p:sldId id="727" r:id="rId38"/>
    <p:sldId id="713" r:id="rId39"/>
    <p:sldId id="714" r:id="rId40"/>
    <p:sldId id="715" r:id="rId41"/>
    <p:sldId id="716" r:id="rId42"/>
    <p:sldId id="717" r:id="rId43"/>
    <p:sldId id="718" r:id="rId44"/>
    <p:sldId id="719" r:id="rId45"/>
    <p:sldId id="720" r:id="rId46"/>
    <p:sldId id="696" r:id="rId47"/>
    <p:sldId id="694" r:id="rId48"/>
    <p:sldId id="695" r:id="rId49"/>
    <p:sldId id="697" r:id="rId50"/>
    <p:sldId id="698" r:id="rId51"/>
    <p:sldId id="699" r:id="rId52"/>
    <p:sldId id="662" r:id="rId53"/>
    <p:sldId id="701" r:id="rId54"/>
    <p:sldId id="702" r:id="rId55"/>
    <p:sldId id="703" r:id="rId56"/>
    <p:sldId id="704" r:id="rId57"/>
    <p:sldId id="705" r:id="rId58"/>
    <p:sldId id="706" r:id="rId59"/>
    <p:sldId id="707" r:id="rId60"/>
    <p:sldId id="708" r:id="rId61"/>
    <p:sldId id="700" r:id="rId62"/>
    <p:sldId id="692" r:id="rId63"/>
    <p:sldId id="305" r:id="rId6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34" autoAdjust="0"/>
    <p:restoredTop sz="87544" autoAdjust="0"/>
  </p:normalViewPr>
  <p:slideViewPr>
    <p:cSldViewPr snapToGrid="0">
      <p:cViewPr varScale="1">
        <p:scale>
          <a:sx n="98" d="100"/>
          <a:sy n="98" d="100"/>
        </p:scale>
        <p:origin x="840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#3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#3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#3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#3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#3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#3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#3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#3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#3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#3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#3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#3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#3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E87A38-EACB-49CA-977F-55FC6538AE8A}" type="doc">
      <dgm:prSet loTypeId="urn:microsoft.com/office/officeart/2008/layout/AscendingPictureAccentProcess" loCatId="picture" qsTypeId="urn:microsoft.com/office/officeart/2005/8/quickstyle/simple1#11" qsCatId="simple" csTypeId="urn:microsoft.com/office/officeart/2005/8/colors/colorful5#3" csCatId="colorful" phldr="1"/>
      <dgm:spPr/>
      <dgm:t>
        <a:bodyPr/>
        <a:lstStyle/>
        <a:p>
          <a:endParaRPr lang="en-US"/>
        </a:p>
      </dgm:t>
    </dgm:pt>
    <dgm:pt modelId="{8C0D75D6-0165-45A8-A48A-F0E449CAF0FB}" type="pres">
      <dgm:prSet presAssocID="{F9E87A38-EACB-49CA-977F-55FC6538AE8A}" presName="Name0" presStyleCnt="0">
        <dgm:presLayoutVars>
          <dgm:chMax val="7"/>
          <dgm:chPref val="7"/>
          <dgm:dir/>
        </dgm:presLayoutVars>
      </dgm:prSet>
      <dgm:spPr/>
    </dgm:pt>
  </dgm:ptLst>
  <dgm:cxnLst>
    <dgm:cxn modelId="{C95FDC50-9FEE-4C65-9945-DF26C7090FF9}" type="presOf" srcId="{F9E87A38-EACB-49CA-977F-55FC6538AE8A}" destId="{8C0D75D6-0165-45A8-A48A-F0E449CAF0FB}" srcOrd="0" destOrd="0" presId="urn:microsoft.com/office/officeart/2008/layout/AscendingPictureAccent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9E87A38-EACB-49CA-977F-55FC6538AE8A}" type="doc">
      <dgm:prSet loTypeId="urn:microsoft.com/office/officeart/2008/layout/AscendingPictureAccentProcess" loCatId="picture" qsTypeId="urn:microsoft.com/office/officeart/2005/8/quickstyle/simple1#11" qsCatId="simple" csTypeId="urn:microsoft.com/office/officeart/2005/8/colors/colorful5#3" csCatId="colorful" phldr="1"/>
      <dgm:spPr/>
      <dgm:t>
        <a:bodyPr/>
        <a:lstStyle/>
        <a:p>
          <a:endParaRPr lang="en-US"/>
        </a:p>
      </dgm:t>
    </dgm:pt>
    <dgm:pt modelId="{8C0D75D6-0165-45A8-A48A-F0E449CAF0FB}" type="pres">
      <dgm:prSet presAssocID="{F9E87A38-EACB-49CA-977F-55FC6538AE8A}" presName="Name0" presStyleCnt="0">
        <dgm:presLayoutVars>
          <dgm:chMax val="7"/>
          <dgm:chPref val="7"/>
          <dgm:dir/>
        </dgm:presLayoutVars>
      </dgm:prSet>
      <dgm:spPr/>
    </dgm:pt>
  </dgm:ptLst>
  <dgm:cxnLst>
    <dgm:cxn modelId="{C95FDC50-9FEE-4C65-9945-DF26C7090FF9}" type="presOf" srcId="{F9E87A38-EACB-49CA-977F-55FC6538AE8A}" destId="{8C0D75D6-0165-45A8-A48A-F0E449CAF0FB}" srcOrd="0" destOrd="0" presId="urn:microsoft.com/office/officeart/2008/layout/AscendingPictureAccent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9E87A38-EACB-49CA-977F-55FC6538AE8A}" type="doc">
      <dgm:prSet loTypeId="urn:microsoft.com/office/officeart/2008/layout/AscendingPictureAccentProcess" loCatId="picture" qsTypeId="urn:microsoft.com/office/officeart/2005/8/quickstyle/simple1#11" qsCatId="simple" csTypeId="urn:microsoft.com/office/officeart/2005/8/colors/colorful5#3" csCatId="colorful" phldr="1"/>
      <dgm:spPr/>
      <dgm:t>
        <a:bodyPr/>
        <a:lstStyle/>
        <a:p>
          <a:endParaRPr lang="en-US"/>
        </a:p>
      </dgm:t>
    </dgm:pt>
    <dgm:pt modelId="{8C0D75D6-0165-45A8-A48A-F0E449CAF0FB}" type="pres">
      <dgm:prSet presAssocID="{F9E87A38-EACB-49CA-977F-55FC6538AE8A}" presName="Name0" presStyleCnt="0">
        <dgm:presLayoutVars>
          <dgm:chMax val="7"/>
          <dgm:chPref val="7"/>
          <dgm:dir/>
        </dgm:presLayoutVars>
      </dgm:prSet>
      <dgm:spPr/>
    </dgm:pt>
  </dgm:ptLst>
  <dgm:cxnLst>
    <dgm:cxn modelId="{C95FDC50-9FEE-4C65-9945-DF26C7090FF9}" type="presOf" srcId="{F9E87A38-EACB-49CA-977F-55FC6538AE8A}" destId="{8C0D75D6-0165-45A8-A48A-F0E449CAF0FB}" srcOrd="0" destOrd="0" presId="urn:microsoft.com/office/officeart/2008/layout/AscendingPictureAccent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9E87A38-EACB-49CA-977F-55FC6538AE8A}" type="doc">
      <dgm:prSet loTypeId="urn:microsoft.com/office/officeart/2008/layout/AscendingPictureAccentProcess" loCatId="picture" qsTypeId="urn:microsoft.com/office/officeart/2005/8/quickstyle/simple1#11" qsCatId="simple" csTypeId="urn:microsoft.com/office/officeart/2005/8/colors/colorful5#3" csCatId="colorful" phldr="1"/>
      <dgm:spPr/>
      <dgm:t>
        <a:bodyPr/>
        <a:lstStyle/>
        <a:p>
          <a:endParaRPr lang="en-US"/>
        </a:p>
      </dgm:t>
    </dgm:pt>
    <dgm:pt modelId="{8C0D75D6-0165-45A8-A48A-F0E449CAF0FB}" type="pres">
      <dgm:prSet presAssocID="{F9E87A38-EACB-49CA-977F-55FC6538AE8A}" presName="Name0" presStyleCnt="0">
        <dgm:presLayoutVars>
          <dgm:chMax val="7"/>
          <dgm:chPref val="7"/>
          <dgm:dir/>
        </dgm:presLayoutVars>
      </dgm:prSet>
      <dgm:spPr/>
    </dgm:pt>
  </dgm:ptLst>
  <dgm:cxnLst>
    <dgm:cxn modelId="{C95FDC50-9FEE-4C65-9945-DF26C7090FF9}" type="presOf" srcId="{F9E87A38-EACB-49CA-977F-55FC6538AE8A}" destId="{8C0D75D6-0165-45A8-A48A-F0E449CAF0FB}" srcOrd="0" destOrd="0" presId="urn:microsoft.com/office/officeart/2008/layout/AscendingPictureAccent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9E87A38-EACB-49CA-977F-55FC6538AE8A}" type="doc">
      <dgm:prSet loTypeId="urn:microsoft.com/office/officeart/2008/layout/AscendingPictureAccentProcess" loCatId="picture" qsTypeId="urn:microsoft.com/office/officeart/2005/8/quickstyle/simple1#11" qsCatId="simple" csTypeId="urn:microsoft.com/office/officeart/2005/8/colors/colorful5#3" csCatId="colorful" phldr="1"/>
      <dgm:spPr/>
      <dgm:t>
        <a:bodyPr/>
        <a:lstStyle/>
        <a:p>
          <a:endParaRPr lang="en-US"/>
        </a:p>
      </dgm:t>
    </dgm:pt>
    <dgm:pt modelId="{8C0D75D6-0165-45A8-A48A-F0E449CAF0FB}" type="pres">
      <dgm:prSet presAssocID="{F9E87A38-EACB-49CA-977F-55FC6538AE8A}" presName="Name0" presStyleCnt="0">
        <dgm:presLayoutVars>
          <dgm:chMax val="7"/>
          <dgm:chPref val="7"/>
          <dgm:dir/>
        </dgm:presLayoutVars>
      </dgm:prSet>
      <dgm:spPr/>
    </dgm:pt>
  </dgm:ptLst>
  <dgm:cxnLst>
    <dgm:cxn modelId="{C95FDC50-9FEE-4C65-9945-DF26C7090FF9}" type="presOf" srcId="{F9E87A38-EACB-49CA-977F-55FC6538AE8A}" destId="{8C0D75D6-0165-45A8-A48A-F0E449CAF0FB}" srcOrd="0" destOrd="0" presId="urn:microsoft.com/office/officeart/2008/layout/AscendingPictureAccent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E87A38-EACB-49CA-977F-55FC6538AE8A}" type="doc">
      <dgm:prSet loTypeId="urn:microsoft.com/office/officeart/2008/layout/AscendingPictureAccentProcess" loCatId="picture" qsTypeId="urn:microsoft.com/office/officeart/2005/8/quickstyle/simple1#11" qsCatId="simple" csTypeId="urn:microsoft.com/office/officeart/2005/8/colors/colorful5#3" csCatId="colorful" phldr="1"/>
      <dgm:spPr/>
      <dgm:t>
        <a:bodyPr/>
        <a:lstStyle/>
        <a:p>
          <a:endParaRPr lang="en-US"/>
        </a:p>
      </dgm:t>
    </dgm:pt>
    <dgm:pt modelId="{8C0D75D6-0165-45A8-A48A-F0E449CAF0FB}" type="pres">
      <dgm:prSet presAssocID="{F9E87A38-EACB-49CA-977F-55FC6538AE8A}" presName="Name0" presStyleCnt="0">
        <dgm:presLayoutVars>
          <dgm:chMax val="7"/>
          <dgm:chPref val="7"/>
          <dgm:dir/>
        </dgm:presLayoutVars>
      </dgm:prSet>
      <dgm:spPr/>
    </dgm:pt>
  </dgm:ptLst>
  <dgm:cxnLst>
    <dgm:cxn modelId="{C95FDC50-9FEE-4C65-9945-DF26C7090FF9}" type="presOf" srcId="{F9E87A38-EACB-49CA-977F-55FC6538AE8A}" destId="{8C0D75D6-0165-45A8-A48A-F0E449CAF0FB}" srcOrd="0" destOrd="0" presId="urn:microsoft.com/office/officeart/2008/layout/AscendingPictureAccent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E87A38-EACB-49CA-977F-55FC6538AE8A}" type="doc">
      <dgm:prSet loTypeId="urn:microsoft.com/office/officeart/2008/layout/AscendingPictureAccentProcess" loCatId="picture" qsTypeId="urn:microsoft.com/office/officeart/2005/8/quickstyle/simple1#11" qsCatId="simple" csTypeId="urn:microsoft.com/office/officeart/2005/8/colors/colorful5#3" csCatId="colorful" phldr="1"/>
      <dgm:spPr/>
      <dgm:t>
        <a:bodyPr/>
        <a:lstStyle/>
        <a:p>
          <a:endParaRPr lang="en-US"/>
        </a:p>
      </dgm:t>
    </dgm:pt>
    <dgm:pt modelId="{8C0D75D6-0165-45A8-A48A-F0E449CAF0FB}" type="pres">
      <dgm:prSet presAssocID="{F9E87A38-EACB-49CA-977F-55FC6538AE8A}" presName="Name0" presStyleCnt="0">
        <dgm:presLayoutVars>
          <dgm:chMax val="7"/>
          <dgm:chPref val="7"/>
          <dgm:dir/>
        </dgm:presLayoutVars>
      </dgm:prSet>
      <dgm:spPr/>
    </dgm:pt>
  </dgm:ptLst>
  <dgm:cxnLst>
    <dgm:cxn modelId="{C95FDC50-9FEE-4C65-9945-DF26C7090FF9}" type="presOf" srcId="{F9E87A38-EACB-49CA-977F-55FC6538AE8A}" destId="{8C0D75D6-0165-45A8-A48A-F0E449CAF0FB}" srcOrd="0" destOrd="0" presId="urn:microsoft.com/office/officeart/2008/layout/AscendingPictureAccent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E87A38-EACB-49CA-977F-55FC6538AE8A}" type="doc">
      <dgm:prSet loTypeId="urn:microsoft.com/office/officeart/2008/layout/AscendingPictureAccentProcess" loCatId="picture" qsTypeId="urn:microsoft.com/office/officeart/2005/8/quickstyle/simple1#11" qsCatId="simple" csTypeId="urn:microsoft.com/office/officeart/2005/8/colors/colorful5#3" csCatId="colorful" phldr="1"/>
      <dgm:spPr/>
      <dgm:t>
        <a:bodyPr/>
        <a:lstStyle/>
        <a:p>
          <a:endParaRPr lang="en-US"/>
        </a:p>
      </dgm:t>
    </dgm:pt>
    <dgm:pt modelId="{8C0D75D6-0165-45A8-A48A-F0E449CAF0FB}" type="pres">
      <dgm:prSet presAssocID="{F9E87A38-EACB-49CA-977F-55FC6538AE8A}" presName="Name0" presStyleCnt="0">
        <dgm:presLayoutVars>
          <dgm:chMax val="7"/>
          <dgm:chPref val="7"/>
          <dgm:dir/>
        </dgm:presLayoutVars>
      </dgm:prSet>
      <dgm:spPr/>
    </dgm:pt>
  </dgm:ptLst>
  <dgm:cxnLst>
    <dgm:cxn modelId="{C95FDC50-9FEE-4C65-9945-DF26C7090FF9}" type="presOf" srcId="{F9E87A38-EACB-49CA-977F-55FC6538AE8A}" destId="{8C0D75D6-0165-45A8-A48A-F0E449CAF0FB}" srcOrd="0" destOrd="0" presId="urn:microsoft.com/office/officeart/2008/layout/AscendingPictureAccent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E87A38-EACB-49CA-977F-55FC6538AE8A}" type="doc">
      <dgm:prSet loTypeId="urn:microsoft.com/office/officeart/2008/layout/AscendingPictureAccentProcess" loCatId="picture" qsTypeId="urn:microsoft.com/office/officeart/2005/8/quickstyle/simple1#11" qsCatId="simple" csTypeId="urn:microsoft.com/office/officeart/2005/8/colors/colorful5#3" csCatId="colorful" phldr="1"/>
      <dgm:spPr/>
      <dgm:t>
        <a:bodyPr/>
        <a:lstStyle/>
        <a:p>
          <a:endParaRPr lang="en-US"/>
        </a:p>
      </dgm:t>
    </dgm:pt>
    <dgm:pt modelId="{8C0D75D6-0165-45A8-A48A-F0E449CAF0FB}" type="pres">
      <dgm:prSet presAssocID="{F9E87A38-EACB-49CA-977F-55FC6538AE8A}" presName="Name0" presStyleCnt="0">
        <dgm:presLayoutVars>
          <dgm:chMax val="7"/>
          <dgm:chPref val="7"/>
          <dgm:dir/>
        </dgm:presLayoutVars>
      </dgm:prSet>
      <dgm:spPr/>
    </dgm:pt>
  </dgm:ptLst>
  <dgm:cxnLst>
    <dgm:cxn modelId="{C95FDC50-9FEE-4C65-9945-DF26C7090FF9}" type="presOf" srcId="{F9E87A38-EACB-49CA-977F-55FC6538AE8A}" destId="{8C0D75D6-0165-45A8-A48A-F0E449CAF0FB}" srcOrd="0" destOrd="0" presId="urn:microsoft.com/office/officeart/2008/layout/AscendingPictureAccent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E87A38-EACB-49CA-977F-55FC6538AE8A}" type="doc">
      <dgm:prSet loTypeId="urn:microsoft.com/office/officeart/2008/layout/AscendingPictureAccentProcess" loCatId="picture" qsTypeId="urn:microsoft.com/office/officeart/2005/8/quickstyle/simple1#11" qsCatId="simple" csTypeId="urn:microsoft.com/office/officeart/2005/8/colors/colorful5#3" csCatId="colorful" phldr="1"/>
      <dgm:spPr/>
      <dgm:t>
        <a:bodyPr/>
        <a:lstStyle/>
        <a:p>
          <a:endParaRPr lang="en-US"/>
        </a:p>
      </dgm:t>
    </dgm:pt>
    <dgm:pt modelId="{8C0D75D6-0165-45A8-A48A-F0E449CAF0FB}" type="pres">
      <dgm:prSet presAssocID="{F9E87A38-EACB-49CA-977F-55FC6538AE8A}" presName="Name0" presStyleCnt="0">
        <dgm:presLayoutVars>
          <dgm:chMax val="7"/>
          <dgm:chPref val="7"/>
          <dgm:dir/>
        </dgm:presLayoutVars>
      </dgm:prSet>
      <dgm:spPr/>
    </dgm:pt>
  </dgm:ptLst>
  <dgm:cxnLst>
    <dgm:cxn modelId="{C95FDC50-9FEE-4C65-9945-DF26C7090FF9}" type="presOf" srcId="{F9E87A38-EACB-49CA-977F-55FC6538AE8A}" destId="{8C0D75D6-0165-45A8-A48A-F0E449CAF0FB}" srcOrd="0" destOrd="0" presId="urn:microsoft.com/office/officeart/2008/layout/AscendingPictureAccent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9E87A38-EACB-49CA-977F-55FC6538AE8A}" type="doc">
      <dgm:prSet loTypeId="urn:microsoft.com/office/officeart/2008/layout/AscendingPictureAccentProcess" loCatId="picture" qsTypeId="urn:microsoft.com/office/officeart/2005/8/quickstyle/simple1#11" qsCatId="simple" csTypeId="urn:microsoft.com/office/officeart/2005/8/colors/colorful5#3" csCatId="colorful" phldr="1"/>
      <dgm:spPr/>
      <dgm:t>
        <a:bodyPr/>
        <a:lstStyle/>
        <a:p>
          <a:endParaRPr lang="en-US"/>
        </a:p>
      </dgm:t>
    </dgm:pt>
    <dgm:pt modelId="{8C0D75D6-0165-45A8-A48A-F0E449CAF0FB}" type="pres">
      <dgm:prSet presAssocID="{F9E87A38-EACB-49CA-977F-55FC6538AE8A}" presName="Name0" presStyleCnt="0">
        <dgm:presLayoutVars>
          <dgm:chMax val="7"/>
          <dgm:chPref val="7"/>
          <dgm:dir/>
        </dgm:presLayoutVars>
      </dgm:prSet>
      <dgm:spPr/>
    </dgm:pt>
  </dgm:ptLst>
  <dgm:cxnLst>
    <dgm:cxn modelId="{C95FDC50-9FEE-4C65-9945-DF26C7090FF9}" type="presOf" srcId="{F9E87A38-EACB-49CA-977F-55FC6538AE8A}" destId="{8C0D75D6-0165-45A8-A48A-F0E449CAF0FB}" srcOrd="0" destOrd="0" presId="urn:microsoft.com/office/officeart/2008/layout/AscendingPictureAccent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9E87A38-EACB-49CA-977F-55FC6538AE8A}" type="doc">
      <dgm:prSet loTypeId="urn:microsoft.com/office/officeart/2008/layout/AscendingPictureAccentProcess" loCatId="picture" qsTypeId="urn:microsoft.com/office/officeart/2005/8/quickstyle/simple1#11" qsCatId="simple" csTypeId="urn:microsoft.com/office/officeart/2005/8/colors/colorful5#3" csCatId="colorful" phldr="1"/>
      <dgm:spPr/>
      <dgm:t>
        <a:bodyPr/>
        <a:lstStyle/>
        <a:p>
          <a:endParaRPr lang="en-US"/>
        </a:p>
      </dgm:t>
    </dgm:pt>
    <dgm:pt modelId="{8C0D75D6-0165-45A8-A48A-F0E449CAF0FB}" type="pres">
      <dgm:prSet presAssocID="{F9E87A38-EACB-49CA-977F-55FC6538AE8A}" presName="Name0" presStyleCnt="0">
        <dgm:presLayoutVars>
          <dgm:chMax val="7"/>
          <dgm:chPref val="7"/>
          <dgm:dir/>
        </dgm:presLayoutVars>
      </dgm:prSet>
      <dgm:spPr/>
    </dgm:pt>
  </dgm:ptLst>
  <dgm:cxnLst>
    <dgm:cxn modelId="{C95FDC50-9FEE-4C65-9945-DF26C7090FF9}" type="presOf" srcId="{F9E87A38-EACB-49CA-977F-55FC6538AE8A}" destId="{8C0D75D6-0165-45A8-A48A-F0E449CAF0FB}" srcOrd="0" destOrd="0" presId="urn:microsoft.com/office/officeart/2008/layout/AscendingPictureAccent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9E87A38-EACB-49CA-977F-55FC6538AE8A}" type="doc">
      <dgm:prSet loTypeId="urn:microsoft.com/office/officeart/2008/layout/AscendingPictureAccentProcess" loCatId="picture" qsTypeId="urn:microsoft.com/office/officeart/2005/8/quickstyle/simple1#11" qsCatId="simple" csTypeId="urn:microsoft.com/office/officeart/2005/8/colors/colorful5#3" csCatId="colorful" phldr="1"/>
      <dgm:spPr/>
      <dgm:t>
        <a:bodyPr/>
        <a:lstStyle/>
        <a:p>
          <a:endParaRPr lang="en-US"/>
        </a:p>
      </dgm:t>
    </dgm:pt>
    <dgm:pt modelId="{8C0D75D6-0165-45A8-A48A-F0E449CAF0FB}" type="pres">
      <dgm:prSet presAssocID="{F9E87A38-EACB-49CA-977F-55FC6538AE8A}" presName="Name0" presStyleCnt="0">
        <dgm:presLayoutVars>
          <dgm:chMax val="7"/>
          <dgm:chPref val="7"/>
          <dgm:dir/>
        </dgm:presLayoutVars>
      </dgm:prSet>
      <dgm:spPr/>
    </dgm:pt>
  </dgm:ptLst>
  <dgm:cxnLst>
    <dgm:cxn modelId="{C95FDC50-9FEE-4C65-9945-DF26C7090FF9}" type="presOf" srcId="{F9E87A38-EACB-49CA-977F-55FC6538AE8A}" destId="{8C0D75D6-0165-45A8-A48A-F0E449CAF0FB}" srcOrd="0" destOrd="0" presId="urn:microsoft.com/office/officeart/2008/layout/AscendingPictureAccent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A2776C-E5D2-4FA2-B81C-F2D101499F4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9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E28AF-450F-419B-B329-8D52ECFE3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77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36538" y="795338"/>
            <a:ext cx="7064376" cy="3973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43320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D6C3F-A3B0-4C85-3DA5-289D134CF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12F705-16D9-3817-302D-0B4EBC90A4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0E27E9-D74C-6FC6-2767-A3C4166EE7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050F67-374F-39B7-4893-4555B8FD39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18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83141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19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97987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90EAE-5A31-451D-7F57-E800F4932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393348-1E44-D2E7-C333-B3D7EB5E27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B257D2-04BE-4DB0-9921-65811BC530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C9D2A5-1FEE-BFB5-568C-D5BB3C9427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20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49655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ABF06-2881-C96E-95DD-2B74CBD08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3BC257-E12C-6091-F90A-1285650609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847F78-BBCB-9589-0F4C-43155AAE61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6EFF2-21BF-6E85-3F7C-B809457090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22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02787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119A4-86E7-7AF8-6E57-B785AD7A6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51A551-46E5-75EA-2FE1-DF0D530ED5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8A961A-C4A2-949B-7B52-D5A7CC0BD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B5257-7CDF-F923-9F68-6C7F812E0D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23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0211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463D8-64BA-8D65-E259-026E22A83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39778E-D7A3-7072-6225-20B7C71E85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DA7AF2-48E9-E5EB-C4D7-9B509E0CAA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618FB-A18A-B061-F790-E9816DF71D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24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44163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85A6E-1334-1D7B-9331-14EE89357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60D1DE-0CC5-EC8D-9D70-F1D40E204B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A998D8-46DE-9B24-23F4-D8E7546A53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058D3-B24D-939C-E9A1-754B29869C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26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95114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25DDB-3828-BC26-56BA-9A4004A4C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0D1646-1B80-5C7F-3ECD-F25C0795A8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D6217E-4C8D-CE55-7F68-6EBCF85767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CEAB2-17BE-3CAF-0567-231674974F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27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496492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9FF28-98F2-168E-DF8A-12926E89B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CB451E-B02D-0473-2A53-9D75EC7AB4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F408BB-B3F4-1E10-6B05-D111E2967A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AEDA17-476C-015E-02CC-98BF47F4B5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28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383576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FB011-90E0-376F-0E3B-05DA9BFEF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59E981-3BE4-45B9-F030-D67E8D3A04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E52FF7-4FFD-E52C-5F86-AF10B0CA84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121F88-2361-79FD-AD02-62EBB16450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29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69974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E28AF-450F-419B-B329-8D52ECFE3F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134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05FB2-2971-4A6E-A818-B260E5AAC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13922A-0C96-5D01-DACC-8EC3A24A68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2C598A-ABCA-96CA-2DD0-AE39591DE0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3F1CE-C757-BFC8-48BA-92191C94E6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30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353030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73420-CED5-DEE2-291E-E7BC256E1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11AC43-6458-7AD9-52AE-E96D2F580F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B8FF88-9613-02FC-9EF9-C6DFE80087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DA1C5-1F1F-0C68-FEF6-4F3953A1B6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31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491969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87BAA-F570-8210-1394-953DDAE0A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6857B6-0027-8973-7113-EF0719682F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B4DF14-31F5-01EB-5AB7-B5A511221A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6006B-1C9F-66B5-0F94-3DF8DE3336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33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480374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054AE-3705-5FFF-1A4B-1DE279882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86D2F1-3212-9D1E-4707-76A43BE3E0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9D0483-51A5-FCD4-5519-9F20D245EB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9460D-8B5B-8593-1F15-2978B30356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35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14808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0EC3F-5B12-0889-71B9-DAB2E5206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402B6B-9574-1FFE-3985-8AE8F089CE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643D6B-B5D0-59D9-3CE5-2FF69218FC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6A3DA-9483-6F4F-9D31-7499A8FDA6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36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980882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47610-4286-C613-DE5F-AAA18F491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A8E212-7FD0-A16A-E4F2-51DCF81B23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4435BD-CC07-05A0-87E1-D08E88F629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59FD5-B947-F68F-9B7A-59B2A83C0D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38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690245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53E39-5434-C0BC-E78F-05BBBD10C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F14C1D-1559-9B51-0C72-8E862D0E74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1F9083-06E3-2696-C18D-45AF6179F6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9B70A-BF84-FF0D-04AE-B4837CA38E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39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378592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D3727-BD41-5AB5-B57E-DB4E2BB7C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BF7D2F-FE74-D234-0811-5B5C9518C5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2E4509-B5B9-C757-F83A-1273498706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5785A-8A04-8545-53E0-FD7E5E3F03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41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637369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B5987-D186-F333-42C3-CE487E4C0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76C962-6569-855A-DD0D-2D6E1AC093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0859FE-CE8A-CF5E-418A-E55C0627EB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16EE8-96DC-613E-1EFB-2DF3B7B160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42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359735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4353E-97DE-64D3-EB7E-8A767C8D6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F03D0D-6443-9940-962F-559A73C97A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0B62B5-D270-6BAF-7B2D-966F03188F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2749E-9EFB-9CF9-9165-CBFA901312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43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54588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81791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9B5C2-F262-98F4-540A-305372D1F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98B752-4233-414D-94CE-30DCDC987D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D164A3-7F1D-6570-106E-A076FE9A91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83700-C165-70F1-015E-A13F0B890F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44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685291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63CE9-9E9A-B2A9-A440-769BD536E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790680-020D-D4D5-D6E0-4CD11B382E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410932-9815-F666-CDF2-DCAA0B9552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966ED-B5FD-58F6-3AA7-04FD44BAD8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45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409733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D2192-7AE7-AB1C-1A42-F07472556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45CEE1-4852-BA24-0617-C1E17619FF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0D9127-5468-167A-DCB7-DF12B4A489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0D211-FB61-B6BC-6D06-4B9B47BCBF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47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954243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A7FC3-8C72-5E9C-6746-264FBD344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175340-183E-A5E0-8B31-2E7977058F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63F6C7-B292-8DEB-D4FB-C94F3F4119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6C21E-9864-7170-78C4-ED6271992C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48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289649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E3477-3CDC-BD2B-5B69-BBB10FDC5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11F3B7-808C-5154-20FA-866DB88BF1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4D1B1C-5529-BA44-A8E9-17920B27AC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0F66C-0426-D942-EB04-3D8E6AB904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49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308484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6B78A-E2FF-B5F1-0C5B-7AA7F6940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60A5C4-C011-F442-C95C-F18232DC63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169B23-F687-0C36-5555-63E25D9E10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9C3BE-FAE8-7672-F232-9DA98AB903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51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539333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CAB30-103B-E81E-6F6A-FC62E5739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305E11-54B4-E1FC-D773-A00AE5C61B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75E522-14C8-D538-818C-28CBE02C43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D4B31-C1E2-AF23-0C9D-75C33F3664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52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125300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6F4D9-F18F-DB9E-228A-AC15CE85C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68F1C7-4326-E4FF-AD13-1E11DC4C11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34B61C-5941-3A34-6657-16D52B4CE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DF3C6-22CB-396C-8568-7857032563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53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427602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A7401-9F54-06D0-AA59-B98B7D812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920148-04D2-3A96-F73D-89E04555BD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353B36-67B6-A3EF-AFDD-DF380DB7D9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B67C8-930A-A5B9-D2E7-58ACEE4B1F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54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08327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EFEAD-4FF3-9E54-CA69-E7ECDCC73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3F4330-76C7-DA41-A334-F9D04B61CD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CFAD0C-3EEA-6E30-AF36-55FC552FF1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0458A-DBBF-C079-7BDE-929E6B3EBC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56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81085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11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23497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13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80461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C46EC-63BB-FD6F-392A-7734105AA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F31F43-3B42-F16B-69B1-90527F9137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DF8C1A-CF3F-AF5B-7C50-8719A24AF9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368202-A65C-EF2D-B780-644AE806EE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14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03270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99FE8-9CCA-3A4E-09E3-FD57DDD75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74CBDE-67A6-AFA5-AA85-6129C2C2BD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325DA0-A1A4-4ECF-D8AE-D90FA7014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D7BAC-1AC8-F8E9-EA88-FDF29A7586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15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58582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47EB3-95AF-8AB3-3AA1-D8E34D3CE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590F4A-458F-AE5E-17CC-B3F4FFC5E5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A34609-ACAD-762F-4D20-650FE61CAC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F483C-ED38-BDCF-4AB8-BFC8B70949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16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70080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751E8-3CA2-5BA0-5C0A-749B84895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311E29-8F09-AEEA-9800-24AD3E6FC7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9B1CBB-DA3E-08B4-AEEF-4387197751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9ECE3-ED8E-9D32-305C-64509A5804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7FA5-7415-4AB9-A622-907B90124532}" type="slidenum">
              <a:rPr lang="en-ZA" smtClean="0"/>
              <a:t>17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81628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934857"/>
          </a:xfrm>
          <a:prstGeom prst="rect">
            <a:avLst/>
          </a:prstGeom>
        </p:spPr>
      </p:pic>
      <p:sp>
        <p:nvSpPr>
          <p:cNvPr id="2360" name="Rectangle 2359"/>
          <p:cNvSpPr/>
          <p:nvPr userDrawn="1"/>
        </p:nvSpPr>
        <p:spPr>
          <a:xfrm>
            <a:off x="503" y="4934857"/>
            <a:ext cx="12191497" cy="1985867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 Placeholder 21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16369" y="5438722"/>
            <a:ext cx="7034260" cy="74936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36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presentation title</a:t>
            </a:r>
            <a:endParaRPr lang="en-ZA" dirty="0"/>
          </a:p>
        </p:txBody>
      </p:sp>
      <p:sp>
        <p:nvSpPr>
          <p:cNvPr id="23" name="Text Placeholder 21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25487" y="6202606"/>
            <a:ext cx="7024021" cy="2431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Aft>
                <a:spcPts val="0"/>
              </a:spcAft>
              <a:buNone/>
              <a:defRPr sz="1600" b="0" i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DATE</a:t>
            </a:r>
            <a:endParaRPr lang="en-ZA" dirty="0"/>
          </a:p>
        </p:txBody>
      </p:sp>
      <p:pic>
        <p:nvPicPr>
          <p:cNvPr id="2356" name="Picture 235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219" y="5085181"/>
            <a:ext cx="2696277" cy="189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5487" y="457200"/>
            <a:ext cx="9571037" cy="84925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lvl="0"/>
            <a:r>
              <a:rPr lang="en-ZA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636475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25487" y="1773239"/>
            <a:ext cx="10741026" cy="446404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25487" y="457200"/>
            <a:ext cx="9571037" cy="84925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lvl="0"/>
            <a:r>
              <a:rPr lang="en-ZA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906334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25489" y="1773239"/>
            <a:ext cx="10741024" cy="446405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>
                <a:solidFill>
                  <a:schemeClr val="accent5"/>
                </a:solidFill>
              </a:defRPr>
            </a:lvl1pPr>
            <a:lvl2pPr>
              <a:defRPr lang="en-US" dirty="0" smtClean="0">
                <a:solidFill>
                  <a:schemeClr val="accent5"/>
                </a:solidFill>
              </a:defRPr>
            </a:lvl2pPr>
            <a:lvl3pPr>
              <a:defRPr lang="en-US" dirty="0" smtClean="0">
                <a:solidFill>
                  <a:schemeClr val="accent5"/>
                </a:solidFill>
              </a:defRPr>
            </a:lvl3pPr>
            <a:lvl4pPr>
              <a:defRPr lang="en-US" dirty="0" smtClean="0">
                <a:solidFill>
                  <a:schemeClr val="accent5"/>
                </a:solidFill>
              </a:defRPr>
            </a:lvl4pPr>
            <a:lvl5pPr marL="896938" indent="-227013">
              <a:tabLst/>
              <a:defRPr lang="en-US" dirty="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25488" y="485737"/>
            <a:ext cx="9565994" cy="82677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Add title</a:t>
            </a:r>
            <a:endParaRPr lang="en-ZA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25488" y="1327025"/>
            <a:ext cx="9571036" cy="257316"/>
          </a:xfrm>
        </p:spPr>
        <p:txBody>
          <a:bodyPr/>
          <a:lstStyle>
            <a:lvl1pPr>
              <a:defRPr sz="1800" cap="all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40467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5488" y="1773237"/>
            <a:ext cx="5205412" cy="446405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First level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61102" y="1773237"/>
            <a:ext cx="5205411" cy="289099"/>
          </a:xfrm>
        </p:spPr>
        <p:txBody>
          <a:bodyPr/>
          <a:lstStyle>
            <a:lvl1pPr>
              <a:defRPr b="0" cap="none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Add chart title</a:t>
            </a:r>
            <a:endParaRPr lang="en-ZA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 hasCustomPrompt="1"/>
          </p:nvPr>
        </p:nvSpPr>
        <p:spPr>
          <a:xfrm>
            <a:off x="6261102" y="2162174"/>
            <a:ext cx="5205411" cy="4075113"/>
          </a:xfrm>
        </p:spPr>
        <p:txBody>
          <a:bodyPr/>
          <a:lstStyle>
            <a:lvl1pPr>
              <a:defRPr sz="1200" baseline="0">
                <a:solidFill>
                  <a:schemeClr val="accent5"/>
                </a:solidFill>
              </a:defRPr>
            </a:lvl1pPr>
          </a:lstStyle>
          <a:p>
            <a:r>
              <a:rPr lang="en-ZA" dirty="0"/>
              <a:t>Add chart</a:t>
            </a:r>
          </a:p>
        </p:txBody>
      </p:sp>
    </p:spTree>
    <p:extLst>
      <p:ext uri="{BB962C8B-B14F-4D97-AF65-F5344CB8AC3E}">
        <p14:creationId xmlns:p14="http://schemas.microsoft.com/office/powerpoint/2010/main" val="2596447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le Placeholder 6"/>
          <p:cNvSpPr>
            <a:spLocks noGrp="1"/>
          </p:cNvSpPr>
          <p:nvPr>
            <p:ph type="tbl" sz="quarter" idx="13" hasCustomPrompt="1"/>
          </p:nvPr>
        </p:nvSpPr>
        <p:spPr>
          <a:xfrm>
            <a:off x="4921623" y="2249487"/>
            <a:ext cx="6544890" cy="3987801"/>
          </a:xfrm>
        </p:spPr>
        <p:txBody>
          <a:bodyPr/>
          <a:lstStyle>
            <a:lvl1pPr>
              <a:defRPr sz="1200"/>
            </a:lvl1pPr>
          </a:lstStyle>
          <a:p>
            <a:r>
              <a:rPr lang="en-ZA" dirty="0"/>
              <a:t>Add table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5488" y="1773238"/>
            <a:ext cx="3885732" cy="4464050"/>
          </a:xfrm>
        </p:spPr>
        <p:txBody>
          <a:bodyPr/>
          <a:lstStyle/>
          <a:p>
            <a:pPr lvl="0"/>
            <a:r>
              <a:rPr lang="en-US" dirty="0"/>
              <a:t>First level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1623" y="1773238"/>
            <a:ext cx="6544890" cy="284162"/>
          </a:xfrm>
        </p:spPr>
        <p:txBody>
          <a:bodyPr/>
          <a:lstStyle>
            <a:lvl1pPr>
              <a:defRPr b="0" cap="none" baseline="0"/>
            </a:lvl1pPr>
          </a:lstStyle>
          <a:p>
            <a:pPr lvl="0"/>
            <a:r>
              <a:rPr lang="en-US" dirty="0"/>
              <a:t>Table 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25891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8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65785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503" y="5311415"/>
            <a:ext cx="12191497" cy="1550438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716369" y="5726464"/>
            <a:ext cx="7034260" cy="74936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36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title</a:t>
            </a:r>
            <a:endParaRPr lang="en-Z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7264" y="5338870"/>
            <a:ext cx="2124232" cy="14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95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hite grai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600" y="0"/>
            <a:ext cx="92964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503" y="0"/>
            <a:ext cx="7053439" cy="6861853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1452282" y="3948952"/>
            <a:ext cx="4571147" cy="181179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lnSpc>
                <a:spcPct val="90000"/>
              </a:lnSpc>
              <a:spcAft>
                <a:spcPts val="0"/>
              </a:spcAft>
              <a:buNone/>
              <a:defRPr sz="40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section title</a:t>
            </a:r>
            <a:endParaRPr lang="en-ZA" dirty="0"/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1452282" y="1874079"/>
            <a:ext cx="4571147" cy="175662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lnSpc>
                <a:spcPct val="90000"/>
              </a:lnSpc>
              <a:spcAft>
                <a:spcPts val="0"/>
              </a:spcAft>
              <a:buNone/>
              <a:defRPr sz="150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  <a:endParaRPr lang="en-Z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452282" y="3702424"/>
            <a:ext cx="4571147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529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2743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5138561" y="0"/>
            <a:ext cx="7053439" cy="6861853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7866970" y="2523105"/>
            <a:ext cx="3526970" cy="181179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50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section 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33452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quot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7264" y="5338870"/>
            <a:ext cx="2124232" cy="1495528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153" y="485737"/>
            <a:ext cx="108000" cy="73822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933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hite grai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3942" y="0"/>
            <a:ext cx="5138058" cy="68579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1" y="0"/>
            <a:ext cx="7053942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725488" y="3948952"/>
            <a:ext cx="5297941" cy="181179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lnSpc>
                <a:spcPct val="90000"/>
              </a:lnSpc>
              <a:spcAft>
                <a:spcPts val="0"/>
              </a:spcAft>
              <a:buNone/>
              <a:defRPr sz="40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section title</a:t>
            </a:r>
            <a:endParaRPr lang="en-ZA" dirty="0"/>
          </a:p>
        </p:txBody>
      </p:sp>
      <p:sp>
        <p:nvSpPr>
          <p:cNvPr id="5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25488" y="1918904"/>
            <a:ext cx="5297941" cy="175662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lnSpc>
                <a:spcPct val="90000"/>
              </a:lnSpc>
              <a:spcAft>
                <a:spcPts val="0"/>
              </a:spcAft>
              <a:buNone/>
              <a:defRPr sz="150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  <a:endParaRPr lang="en-ZA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725488" y="3702424"/>
            <a:ext cx="529794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103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5487" y="457200"/>
            <a:ext cx="9571037" cy="84925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lvl="0"/>
            <a:r>
              <a:rPr lang="en-ZA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333197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25487" y="1773239"/>
            <a:ext cx="10741026" cy="446404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25487" y="457200"/>
            <a:ext cx="9571037" cy="84925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lvl="0"/>
            <a:r>
              <a:rPr lang="en-ZA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8626769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25489" y="1773239"/>
            <a:ext cx="10741024" cy="446405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>
                <a:solidFill>
                  <a:schemeClr val="accent5"/>
                </a:solidFill>
              </a:defRPr>
            </a:lvl1pPr>
            <a:lvl2pPr>
              <a:defRPr lang="en-US" dirty="0" smtClean="0">
                <a:solidFill>
                  <a:schemeClr val="accent5"/>
                </a:solidFill>
              </a:defRPr>
            </a:lvl2pPr>
            <a:lvl3pPr>
              <a:defRPr lang="en-US" dirty="0" smtClean="0">
                <a:solidFill>
                  <a:schemeClr val="accent5"/>
                </a:solidFill>
              </a:defRPr>
            </a:lvl3pPr>
            <a:lvl4pPr>
              <a:defRPr lang="en-US" dirty="0" smtClean="0">
                <a:solidFill>
                  <a:schemeClr val="accent5"/>
                </a:solidFill>
              </a:defRPr>
            </a:lvl4pPr>
            <a:lvl5pPr marL="896938" indent="-227013">
              <a:tabLst/>
              <a:defRPr lang="en-US" dirty="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25488" y="485737"/>
            <a:ext cx="9565994" cy="82677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Add title</a:t>
            </a:r>
            <a:endParaRPr lang="en-ZA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25488" y="1327025"/>
            <a:ext cx="9571036" cy="257316"/>
          </a:xfrm>
        </p:spPr>
        <p:txBody>
          <a:bodyPr/>
          <a:lstStyle>
            <a:lvl1pPr>
              <a:defRPr sz="1800" cap="all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43733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5488" y="1773237"/>
            <a:ext cx="5205412" cy="446405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First level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61102" y="1773237"/>
            <a:ext cx="5205411" cy="289099"/>
          </a:xfrm>
        </p:spPr>
        <p:txBody>
          <a:bodyPr/>
          <a:lstStyle>
            <a:lvl1pPr>
              <a:defRPr b="0" cap="none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Add chart title</a:t>
            </a:r>
            <a:endParaRPr lang="en-ZA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 hasCustomPrompt="1"/>
          </p:nvPr>
        </p:nvSpPr>
        <p:spPr>
          <a:xfrm>
            <a:off x="6261102" y="2162174"/>
            <a:ext cx="5205411" cy="4075113"/>
          </a:xfrm>
        </p:spPr>
        <p:txBody>
          <a:bodyPr/>
          <a:lstStyle>
            <a:lvl1pPr>
              <a:defRPr sz="1200" baseline="0">
                <a:solidFill>
                  <a:schemeClr val="accent5"/>
                </a:solidFill>
              </a:defRPr>
            </a:lvl1pPr>
          </a:lstStyle>
          <a:p>
            <a:r>
              <a:rPr lang="en-ZA" dirty="0"/>
              <a:t>Add chart</a:t>
            </a:r>
          </a:p>
        </p:txBody>
      </p:sp>
    </p:spTree>
    <p:extLst>
      <p:ext uri="{BB962C8B-B14F-4D97-AF65-F5344CB8AC3E}">
        <p14:creationId xmlns:p14="http://schemas.microsoft.com/office/powerpoint/2010/main" val="3694301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le Placeholder 6"/>
          <p:cNvSpPr>
            <a:spLocks noGrp="1"/>
          </p:cNvSpPr>
          <p:nvPr>
            <p:ph type="tbl" sz="quarter" idx="13" hasCustomPrompt="1"/>
          </p:nvPr>
        </p:nvSpPr>
        <p:spPr>
          <a:xfrm>
            <a:off x="4921623" y="2249487"/>
            <a:ext cx="6544890" cy="3987801"/>
          </a:xfrm>
        </p:spPr>
        <p:txBody>
          <a:bodyPr/>
          <a:lstStyle>
            <a:lvl1pPr>
              <a:defRPr sz="1200"/>
            </a:lvl1pPr>
          </a:lstStyle>
          <a:p>
            <a:r>
              <a:rPr lang="en-ZA" dirty="0"/>
              <a:t>Add table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5488" y="1773238"/>
            <a:ext cx="3885732" cy="4464050"/>
          </a:xfrm>
        </p:spPr>
        <p:txBody>
          <a:bodyPr/>
          <a:lstStyle/>
          <a:p>
            <a:pPr lvl="0"/>
            <a:r>
              <a:rPr lang="en-US" dirty="0"/>
              <a:t>First level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1623" y="1773238"/>
            <a:ext cx="6544890" cy="284162"/>
          </a:xfrm>
        </p:spPr>
        <p:txBody>
          <a:bodyPr/>
          <a:lstStyle>
            <a:lvl1pPr>
              <a:defRPr b="0" cap="none" baseline="0"/>
            </a:lvl1pPr>
          </a:lstStyle>
          <a:p>
            <a:pPr lvl="0"/>
            <a:r>
              <a:rPr lang="en-US" dirty="0"/>
              <a:t>Table 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481801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671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65785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503" y="5311415"/>
            <a:ext cx="12191497" cy="1550438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716369" y="5726464"/>
            <a:ext cx="7034260" cy="74936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36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title</a:t>
            </a:r>
            <a:endParaRPr lang="en-Z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7264" y="5338870"/>
            <a:ext cx="2124232" cy="14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667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hite grai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3942" y="0"/>
            <a:ext cx="5138058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503" y="0"/>
            <a:ext cx="7053439" cy="6861853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1452282" y="3948952"/>
            <a:ext cx="4571147" cy="181179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lnSpc>
                <a:spcPct val="90000"/>
              </a:lnSpc>
              <a:spcAft>
                <a:spcPts val="0"/>
              </a:spcAft>
              <a:buNone/>
              <a:defRPr sz="40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section title</a:t>
            </a:r>
            <a:endParaRPr lang="en-ZA" dirty="0"/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1452282" y="1874079"/>
            <a:ext cx="4571147" cy="175662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lnSpc>
                <a:spcPct val="90000"/>
              </a:lnSpc>
              <a:spcAft>
                <a:spcPts val="0"/>
              </a:spcAft>
              <a:buNone/>
              <a:defRPr sz="150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  <a:endParaRPr lang="en-Z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452282" y="3702424"/>
            <a:ext cx="4571147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631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06" r="3334"/>
          <a:stretch/>
        </p:blipFill>
        <p:spPr>
          <a:xfrm>
            <a:off x="-2" y="282"/>
            <a:ext cx="7053941" cy="685771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5138561" y="0"/>
            <a:ext cx="7053439" cy="6861853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7866970" y="2523105"/>
            <a:ext cx="3526970" cy="181179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50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section 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206781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y 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7264" y="5338870"/>
            <a:ext cx="2124232" cy="1495528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153" y="485737"/>
            <a:ext cx="108000" cy="73822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397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7068911" cy="6857999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7053942" y="0"/>
            <a:ext cx="5138058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7779429" y="2523105"/>
            <a:ext cx="3672567" cy="181179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50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section 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989271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5487" y="457200"/>
            <a:ext cx="9571037" cy="84925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lvl="0"/>
            <a:r>
              <a:rPr lang="en-ZA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2616914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25487" y="1773239"/>
            <a:ext cx="10741026" cy="446404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25487" y="457200"/>
            <a:ext cx="9571037" cy="84925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lvl="0"/>
            <a:r>
              <a:rPr lang="en-ZA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1777984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25489" y="1773239"/>
            <a:ext cx="10741024" cy="446405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>
                <a:solidFill>
                  <a:schemeClr val="accent5"/>
                </a:solidFill>
              </a:defRPr>
            </a:lvl1pPr>
            <a:lvl2pPr>
              <a:defRPr lang="en-US" dirty="0" smtClean="0">
                <a:solidFill>
                  <a:schemeClr val="accent5"/>
                </a:solidFill>
              </a:defRPr>
            </a:lvl2pPr>
            <a:lvl3pPr>
              <a:defRPr lang="en-US" dirty="0" smtClean="0">
                <a:solidFill>
                  <a:schemeClr val="accent5"/>
                </a:solidFill>
              </a:defRPr>
            </a:lvl3pPr>
            <a:lvl4pPr>
              <a:defRPr lang="en-US" dirty="0" smtClean="0">
                <a:solidFill>
                  <a:schemeClr val="accent5"/>
                </a:solidFill>
              </a:defRPr>
            </a:lvl4pPr>
            <a:lvl5pPr marL="896938" indent="-227013">
              <a:tabLst/>
              <a:defRPr lang="en-US" dirty="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25488" y="485737"/>
            <a:ext cx="9565994" cy="82677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Add title</a:t>
            </a:r>
            <a:endParaRPr lang="en-ZA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25488" y="1327025"/>
            <a:ext cx="9571036" cy="257316"/>
          </a:xfrm>
        </p:spPr>
        <p:txBody>
          <a:bodyPr/>
          <a:lstStyle>
            <a:lvl1pPr>
              <a:defRPr sz="1800" cap="all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169379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5488" y="1773237"/>
            <a:ext cx="5205412" cy="446405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First level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61102" y="1773237"/>
            <a:ext cx="5205411" cy="289099"/>
          </a:xfrm>
        </p:spPr>
        <p:txBody>
          <a:bodyPr/>
          <a:lstStyle>
            <a:lvl1pPr>
              <a:defRPr b="0" cap="none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Add chart title</a:t>
            </a:r>
            <a:endParaRPr lang="en-ZA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 hasCustomPrompt="1"/>
          </p:nvPr>
        </p:nvSpPr>
        <p:spPr>
          <a:xfrm>
            <a:off x="6261102" y="2162174"/>
            <a:ext cx="5205411" cy="4075113"/>
          </a:xfrm>
        </p:spPr>
        <p:txBody>
          <a:bodyPr/>
          <a:lstStyle>
            <a:lvl1pPr>
              <a:defRPr sz="1200" baseline="0">
                <a:solidFill>
                  <a:schemeClr val="accent5"/>
                </a:solidFill>
              </a:defRPr>
            </a:lvl1pPr>
          </a:lstStyle>
          <a:p>
            <a:r>
              <a:rPr lang="en-ZA" dirty="0"/>
              <a:t>Add chart</a:t>
            </a:r>
          </a:p>
        </p:txBody>
      </p:sp>
    </p:spTree>
    <p:extLst>
      <p:ext uri="{BB962C8B-B14F-4D97-AF65-F5344CB8AC3E}">
        <p14:creationId xmlns:p14="http://schemas.microsoft.com/office/powerpoint/2010/main" val="2763917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le Placeholder 6"/>
          <p:cNvSpPr>
            <a:spLocks noGrp="1"/>
          </p:cNvSpPr>
          <p:nvPr>
            <p:ph type="tbl" sz="quarter" idx="13" hasCustomPrompt="1"/>
          </p:nvPr>
        </p:nvSpPr>
        <p:spPr>
          <a:xfrm>
            <a:off x="4921623" y="2249487"/>
            <a:ext cx="6544890" cy="3987801"/>
          </a:xfrm>
        </p:spPr>
        <p:txBody>
          <a:bodyPr/>
          <a:lstStyle>
            <a:lvl1pPr>
              <a:defRPr sz="1200"/>
            </a:lvl1pPr>
          </a:lstStyle>
          <a:p>
            <a:r>
              <a:rPr lang="en-ZA" dirty="0"/>
              <a:t>Add table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5488" y="1773238"/>
            <a:ext cx="3885732" cy="4464050"/>
          </a:xfrm>
        </p:spPr>
        <p:txBody>
          <a:bodyPr/>
          <a:lstStyle/>
          <a:p>
            <a:pPr lvl="0"/>
            <a:r>
              <a:rPr lang="en-US" dirty="0"/>
              <a:t>First level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1623" y="1773238"/>
            <a:ext cx="6544890" cy="284162"/>
          </a:xfrm>
        </p:spPr>
        <p:txBody>
          <a:bodyPr/>
          <a:lstStyle>
            <a:lvl1pPr>
              <a:defRPr b="0" cap="none" baseline="0"/>
            </a:lvl1pPr>
          </a:lstStyle>
          <a:p>
            <a:pPr lvl="0"/>
            <a:r>
              <a:rPr lang="en-US" dirty="0"/>
              <a:t>Table 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25109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8195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65785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503" y="5311415"/>
            <a:ext cx="12191497" cy="1550438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716369" y="5726464"/>
            <a:ext cx="7034260" cy="74936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36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title</a:t>
            </a:r>
            <a:endParaRPr lang="en-Z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7264" y="5338870"/>
            <a:ext cx="2124232" cy="14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935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hite grai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3942" y="-1"/>
            <a:ext cx="5138058" cy="686185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503" y="0"/>
            <a:ext cx="7053439" cy="6861853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1452282" y="3948952"/>
            <a:ext cx="4571147" cy="181179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lnSpc>
                <a:spcPct val="90000"/>
              </a:lnSpc>
              <a:spcAft>
                <a:spcPts val="0"/>
              </a:spcAft>
              <a:buNone/>
              <a:defRPr sz="40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section title</a:t>
            </a:r>
            <a:endParaRPr lang="en-ZA" dirty="0"/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1452282" y="1874079"/>
            <a:ext cx="4571147" cy="175662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lnSpc>
                <a:spcPct val="90000"/>
              </a:lnSpc>
              <a:spcAft>
                <a:spcPts val="0"/>
              </a:spcAft>
              <a:buNone/>
              <a:defRPr sz="150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  <a:endParaRPr lang="en-Z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452282" y="3702424"/>
            <a:ext cx="4571147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2430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7068910" cy="686185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5138561" y="0"/>
            <a:ext cx="7053439" cy="6861853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7866970" y="2523105"/>
            <a:ext cx="3526970" cy="181179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50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section 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09895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ellow quo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7264" y="5338870"/>
            <a:ext cx="2124232" cy="1495528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153" y="485737"/>
            <a:ext cx="108000" cy="73822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529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25487" y="1773239"/>
            <a:ext cx="10741026" cy="446404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25487" y="457200"/>
            <a:ext cx="9571037" cy="84925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lvl="0"/>
            <a:r>
              <a:rPr lang="en-ZA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2227709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5487" y="457200"/>
            <a:ext cx="9571037" cy="84925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lvl="0"/>
            <a:r>
              <a:rPr lang="en-ZA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3181349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25487" y="1773239"/>
            <a:ext cx="10741026" cy="446404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25487" y="457200"/>
            <a:ext cx="9571037" cy="84925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lvl="0"/>
            <a:r>
              <a:rPr lang="en-ZA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9753328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25489" y="1773239"/>
            <a:ext cx="10741024" cy="446405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>
                <a:solidFill>
                  <a:schemeClr val="accent5"/>
                </a:solidFill>
              </a:defRPr>
            </a:lvl1pPr>
            <a:lvl2pPr>
              <a:defRPr lang="en-US" dirty="0" smtClean="0">
                <a:solidFill>
                  <a:schemeClr val="accent5"/>
                </a:solidFill>
              </a:defRPr>
            </a:lvl2pPr>
            <a:lvl3pPr>
              <a:defRPr lang="en-US" dirty="0" smtClean="0">
                <a:solidFill>
                  <a:schemeClr val="accent5"/>
                </a:solidFill>
              </a:defRPr>
            </a:lvl3pPr>
            <a:lvl4pPr>
              <a:defRPr lang="en-US" dirty="0" smtClean="0">
                <a:solidFill>
                  <a:schemeClr val="accent5"/>
                </a:solidFill>
              </a:defRPr>
            </a:lvl4pPr>
            <a:lvl5pPr marL="896938" indent="-227013">
              <a:tabLst/>
              <a:defRPr lang="en-US" dirty="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25488" y="485737"/>
            <a:ext cx="9565994" cy="82677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Add title</a:t>
            </a:r>
            <a:endParaRPr lang="en-ZA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25488" y="1327025"/>
            <a:ext cx="9571036" cy="257316"/>
          </a:xfrm>
        </p:spPr>
        <p:txBody>
          <a:bodyPr/>
          <a:lstStyle>
            <a:lvl1pPr>
              <a:defRPr sz="1800" cap="all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254458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5488" y="1773237"/>
            <a:ext cx="5205412" cy="446405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First level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61102" y="1773237"/>
            <a:ext cx="5205411" cy="289099"/>
          </a:xfrm>
        </p:spPr>
        <p:txBody>
          <a:bodyPr/>
          <a:lstStyle>
            <a:lvl1pPr>
              <a:defRPr b="0" cap="none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Add chart title</a:t>
            </a:r>
            <a:endParaRPr lang="en-ZA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 hasCustomPrompt="1"/>
          </p:nvPr>
        </p:nvSpPr>
        <p:spPr>
          <a:xfrm>
            <a:off x="6261102" y="2162174"/>
            <a:ext cx="5205411" cy="4075113"/>
          </a:xfrm>
        </p:spPr>
        <p:txBody>
          <a:bodyPr/>
          <a:lstStyle>
            <a:lvl1pPr>
              <a:defRPr sz="1200" baseline="0">
                <a:solidFill>
                  <a:schemeClr val="accent5"/>
                </a:solidFill>
              </a:defRPr>
            </a:lvl1pPr>
          </a:lstStyle>
          <a:p>
            <a:r>
              <a:rPr lang="en-ZA" dirty="0"/>
              <a:t>Add chart</a:t>
            </a:r>
          </a:p>
        </p:txBody>
      </p:sp>
    </p:spTree>
    <p:extLst>
      <p:ext uri="{BB962C8B-B14F-4D97-AF65-F5344CB8AC3E}">
        <p14:creationId xmlns:p14="http://schemas.microsoft.com/office/powerpoint/2010/main" val="23927348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le Placeholder 6"/>
          <p:cNvSpPr>
            <a:spLocks noGrp="1"/>
          </p:cNvSpPr>
          <p:nvPr>
            <p:ph type="tbl" sz="quarter" idx="13" hasCustomPrompt="1"/>
          </p:nvPr>
        </p:nvSpPr>
        <p:spPr>
          <a:xfrm>
            <a:off x="4921623" y="2249487"/>
            <a:ext cx="6544890" cy="3987801"/>
          </a:xfrm>
        </p:spPr>
        <p:txBody>
          <a:bodyPr/>
          <a:lstStyle>
            <a:lvl1pPr>
              <a:defRPr sz="1200"/>
            </a:lvl1pPr>
          </a:lstStyle>
          <a:p>
            <a:r>
              <a:rPr lang="en-ZA" dirty="0"/>
              <a:t>Add table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5488" y="1773238"/>
            <a:ext cx="3885732" cy="4464050"/>
          </a:xfrm>
        </p:spPr>
        <p:txBody>
          <a:bodyPr/>
          <a:lstStyle/>
          <a:p>
            <a:pPr lvl="0"/>
            <a:r>
              <a:rPr lang="en-US" dirty="0"/>
              <a:t>First level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1623" y="1773238"/>
            <a:ext cx="6544890" cy="284162"/>
          </a:xfrm>
        </p:spPr>
        <p:txBody>
          <a:bodyPr/>
          <a:lstStyle>
            <a:lvl1pPr>
              <a:defRPr b="0" cap="none" baseline="0"/>
            </a:lvl1pPr>
          </a:lstStyle>
          <a:p>
            <a:pPr lvl="0"/>
            <a:r>
              <a:rPr lang="en-US" dirty="0"/>
              <a:t>Table 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878659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8938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_white gra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/>
        </p:nvSpPr>
        <p:spPr>
          <a:xfrm>
            <a:off x="502" y="0"/>
            <a:ext cx="7053441" cy="686185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ctr">
              <a:defRPr sz="140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</p:txBody>
      </p:sp>
      <p:sp>
        <p:nvSpPr>
          <p:cNvPr id="265" name="Shape 265"/>
          <p:cNvSpPr>
            <a:spLocks noGrp="1"/>
          </p:cNvSpPr>
          <p:nvPr>
            <p:ph type="body" sz="quarter" idx="1"/>
          </p:nvPr>
        </p:nvSpPr>
        <p:spPr>
          <a:xfrm>
            <a:off x="725487" y="2523103"/>
            <a:ext cx="5297943" cy="181179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spcBef>
                <a:spcPts val="0"/>
              </a:spcBef>
              <a:defRPr sz="6000">
                <a:solidFill>
                  <a:srgbClr val="FFFFFF"/>
                </a:solidFill>
              </a:defRPr>
            </a:lvl1pPr>
          </a:lstStyle>
          <a:p>
            <a:r>
              <a:t>Add section title</a:t>
            </a:r>
          </a:p>
        </p:txBody>
      </p:sp>
      <p:pic>
        <p:nvPicPr>
          <p:cNvPr id="266" name="image5.png"/>
          <p:cNvPicPr>
            <a:picLocks noChangeAspect="1"/>
          </p:cNvPicPr>
          <p:nvPr/>
        </p:nvPicPr>
        <p:blipFill>
          <a:blip r:embed="rId2"/>
          <a:srcRect l="22554" r="35326"/>
          <a:stretch>
            <a:fillRect/>
          </a:stretch>
        </p:blipFill>
        <p:spPr>
          <a:xfrm>
            <a:off x="7053942" y="283"/>
            <a:ext cx="5138059" cy="6861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age6.png"/>
          <p:cNvPicPr>
            <a:picLocks noChangeAspect="1"/>
          </p:cNvPicPr>
          <p:nvPr/>
        </p:nvPicPr>
        <p:blipFill>
          <a:blip r:embed="rId3"/>
          <a:srcRect l="28940" r="28940"/>
          <a:stretch>
            <a:fillRect/>
          </a:stretch>
        </p:blipFill>
        <p:spPr>
          <a:xfrm>
            <a:off x="7053942" y="283"/>
            <a:ext cx="5138060" cy="6861572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>
            <a:spLocks noGrp="1"/>
          </p:cNvSpPr>
          <p:nvPr>
            <p:ph type="sldNum" sz="quarter" idx="2"/>
          </p:nvPr>
        </p:nvSpPr>
        <p:spPr>
          <a:xfrm>
            <a:off x="8463946" y="6224224"/>
            <a:ext cx="273654" cy="26425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7484411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65785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503" y="5311415"/>
            <a:ext cx="12191497" cy="1550438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716369" y="5726464"/>
            <a:ext cx="7034260" cy="74936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36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title</a:t>
            </a:r>
            <a:endParaRPr lang="en-Z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7264" y="5338870"/>
            <a:ext cx="2124232" cy="14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247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hite grai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3942" y="0"/>
            <a:ext cx="5138058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503" y="0"/>
            <a:ext cx="7053439" cy="6861853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1452282" y="3948952"/>
            <a:ext cx="4571147" cy="181179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lnSpc>
                <a:spcPct val="90000"/>
              </a:lnSpc>
              <a:spcAft>
                <a:spcPts val="0"/>
              </a:spcAft>
              <a:buNone/>
              <a:defRPr sz="40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section title</a:t>
            </a:r>
            <a:endParaRPr lang="en-ZA" dirty="0"/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1452282" y="1874079"/>
            <a:ext cx="4571147" cy="175662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lnSpc>
                <a:spcPct val="90000"/>
              </a:lnSpc>
              <a:spcAft>
                <a:spcPts val="0"/>
              </a:spcAft>
              <a:buNone/>
              <a:defRPr sz="150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  <a:endParaRPr lang="en-Z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452282" y="3702424"/>
            <a:ext cx="4571147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6934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7053941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5138561" y="0"/>
            <a:ext cx="7053439" cy="6861853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7866970" y="2523105"/>
            <a:ext cx="3526970" cy="181179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50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section 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4612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/>
          <p:cNvSpPr>
            <a:spLocks noGrp="1"/>
          </p:cNvSpPr>
          <p:nvPr>
            <p:ph type="tbl" sz="quarter" idx="13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 dirty="0"/>
              <a:t>Add table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Add 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405198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quot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7264" y="5338870"/>
            <a:ext cx="2124232" cy="1495528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153" y="485737"/>
            <a:ext cx="108000" cy="73822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514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5487" y="457200"/>
            <a:ext cx="9571037" cy="84925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lvl="0"/>
            <a:r>
              <a:rPr lang="en-ZA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609143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25487" y="1773239"/>
            <a:ext cx="10741026" cy="446404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25487" y="457200"/>
            <a:ext cx="9571037" cy="84925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lvl="0"/>
            <a:r>
              <a:rPr lang="en-ZA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8670371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25489" y="1773239"/>
            <a:ext cx="10741024" cy="446405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>
                <a:solidFill>
                  <a:schemeClr val="accent5"/>
                </a:solidFill>
              </a:defRPr>
            </a:lvl1pPr>
            <a:lvl2pPr>
              <a:defRPr lang="en-US" dirty="0" smtClean="0">
                <a:solidFill>
                  <a:schemeClr val="accent5"/>
                </a:solidFill>
              </a:defRPr>
            </a:lvl2pPr>
            <a:lvl3pPr>
              <a:defRPr lang="en-US" dirty="0" smtClean="0">
                <a:solidFill>
                  <a:schemeClr val="accent5"/>
                </a:solidFill>
              </a:defRPr>
            </a:lvl3pPr>
            <a:lvl4pPr>
              <a:defRPr lang="en-US" dirty="0" smtClean="0">
                <a:solidFill>
                  <a:schemeClr val="accent5"/>
                </a:solidFill>
              </a:defRPr>
            </a:lvl4pPr>
            <a:lvl5pPr marL="896938" indent="-227013">
              <a:tabLst/>
              <a:defRPr lang="en-US" dirty="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25488" y="485737"/>
            <a:ext cx="9565994" cy="82677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Add title</a:t>
            </a:r>
            <a:endParaRPr lang="en-ZA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25488" y="1327025"/>
            <a:ext cx="9571036" cy="257316"/>
          </a:xfrm>
        </p:spPr>
        <p:txBody>
          <a:bodyPr/>
          <a:lstStyle>
            <a:lvl1pPr>
              <a:defRPr sz="1800" cap="all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562758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5488" y="1773237"/>
            <a:ext cx="5205412" cy="446405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First level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61102" y="1773237"/>
            <a:ext cx="5205411" cy="289099"/>
          </a:xfrm>
        </p:spPr>
        <p:txBody>
          <a:bodyPr/>
          <a:lstStyle>
            <a:lvl1pPr>
              <a:defRPr b="0" cap="none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Add chart title</a:t>
            </a:r>
            <a:endParaRPr lang="en-ZA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 hasCustomPrompt="1"/>
          </p:nvPr>
        </p:nvSpPr>
        <p:spPr>
          <a:xfrm>
            <a:off x="6261102" y="2162174"/>
            <a:ext cx="5205411" cy="4075113"/>
          </a:xfrm>
        </p:spPr>
        <p:txBody>
          <a:bodyPr/>
          <a:lstStyle>
            <a:lvl1pPr>
              <a:defRPr sz="1200" baseline="0">
                <a:solidFill>
                  <a:schemeClr val="accent5"/>
                </a:solidFill>
              </a:defRPr>
            </a:lvl1pPr>
          </a:lstStyle>
          <a:p>
            <a:r>
              <a:rPr lang="en-ZA" dirty="0"/>
              <a:t>Add chart</a:t>
            </a:r>
          </a:p>
        </p:txBody>
      </p:sp>
    </p:spTree>
    <p:extLst>
      <p:ext uri="{BB962C8B-B14F-4D97-AF65-F5344CB8AC3E}">
        <p14:creationId xmlns:p14="http://schemas.microsoft.com/office/powerpoint/2010/main" val="5701936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le Placeholder 6"/>
          <p:cNvSpPr>
            <a:spLocks noGrp="1"/>
          </p:cNvSpPr>
          <p:nvPr>
            <p:ph type="tbl" sz="quarter" idx="13" hasCustomPrompt="1"/>
          </p:nvPr>
        </p:nvSpPr>
        <p:spPr>
          <a:xfrm>
            <a:off x="4921623" y="2249487"/>
            <a:ext cx="6544890" cy="3987801"/>
          </a:xfrm>
        </p:spPr>
        <p:txBody>
          <a:bodyPr/>
          <a:lstStyle>
            <a:lvl1pPr>
              <a:defRPr sz="1200"/>
            </a:lvl1pPr>
          </a:lstStyle>
          <a:p>
            <a:r>
              <a:rPr lang="en-ZA" dirty="0"/>
              <a:t>Add table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5488" y="1773238"/>
            <a:ext cx="3885732" cy="4464050"/>
          </a:xfrm>
        </p:spPr>
        <p:txBody>
          <a:bodyPr/>
          <a:lstStyle/>
          <a:p>
            <a:pPr lvl="0"/>
            <a:r>
              <a:rPr lang="en-US" dirty="0"/>
              <a:t>First level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1623" y="1773238"/>
            <a:ext cx="6544890" cy="284162"/>
          </a:xfrm>
        </p:spPr>
        <p:txBody>
          <a:bodyPr/>
          <a:lstStyle>
            <a:lvl1pPr>
              <a:defRPr b="0" cap="none" baseline="0"/>
            </a:lvl1pPr>
          </a:lstStyle>
          <a:p>
            <a:pPr lvl="0"/>
            <a:r>
              <a:rPr lang="en-US" dirty="0"/>
              <a:t>Table 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13264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6938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31FE5-76C7-4D25-B040-ECA59845A67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43C6A-ACDB-4265-82BD-4E7DCAAC33CA}" type="slidenum">
              <a:rPr kumimoji="0" lang="en-Z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2382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/>
          <p:cNvSpPr>
            <a:spLocks noGrp="1"/>
          </p:cNvSpPr>
          <p:nvPr>
            <p:ph type="tbl" sz="quarter" idx="13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 dirty="0"/>
              <a:t>Add table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Add 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083216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65785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503" y="5311415"/>
            <a:ext cx="12191497" cy="1550438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716369" y="5726464"/>
            <a:ext cx="7034260" cy="74936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36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title</a:t>
            </a:r>
            <a:endParaRPr lang="en-Z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7264" y="5338870"/>
            <a:ext cx="2124232" cy="14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3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65785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503" y="5311415"/>
            <a:ext cx="12191497" cy="1550438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716369" y="5726464"/>
            <a:ext cx="7034260" cy="74936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36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title</a:t>
            </a:r>
            <a:endParaRPr lang="en-Z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7264" y="5338870"/>
            <a:ext cx="2124232" cy="14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036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hite grai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3942" y="0"/>
            <a:ext cx="5138058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503" y="0"/>
            <a:ext cx="7053439" cy="6861853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1452282" y="3948952"/>
            <a:ext cx="4571147" cy="181179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lnSpc>
                <a:spcPct val="90000"/>
              </a:lnSpc>
              <a:spcAft>
                <a:spcPts val="0"/>
              </a:spcAft>
              <a:buNone/>
              <a:defRPr sz="40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section title</a:t>
            </a:r>
            <a:endParaRPr lang="en-ZA" dirty="0"/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1452282" y="1874079"/>
            <a:ext cx="4571147" cy="175662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lnSpc>
                <a:spcPct val="90000"/>
              </a:lnSpc>
              <a:spcAft>
                <a:spcPts val="0"/>
              </a:spcAft>
              <a:buNone/>
              <a:defRPr sz="150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  <a:endParaRPr lang="en-Z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452282" y="3702424"/>
            <a:ext cx="4571147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902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7053941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5138561" y="0"/>
            <a:ext cx="7053439" cy="6861853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7866970" y="2523105"/>
            <a:ext cx="3526970" cy="181179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50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section 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714584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quot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7264" y="5338870"/>
            <a:ext cx="2124232" cy="1495528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153" y="485737"/>
            <a:ext cx="108000" cy="73822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6658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5487" y="457200"/>
            <a:ext cx="9571037" cy="84925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lvl="0"/>
            <a:r>
              <a:rPr lang="en-ZA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0543358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25487" y="1773239"/>
            <a:ext cx="10741026" cy="446404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25487" y="457200"/>
            <a:ext cx="9571037" cy="84925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lvl="0"/>
            <a:r>
              <a:rPr lang="en-ZA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98069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25489" y="1773239"/>
            <a:ext cx="10741024" cy="446405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>
                <a:solidFill>
                  <a:schemeClr val="accent5"/>
                </a:solidFill>
              </a:defRPr>
            </a:lvl1pPr>
            <a:lvl2pPr>
              <a:defRPr lang="en-US" dirty="0" smtClean="0">
                <a:solidFill>
                  <a:schemeClr val="accent5"/>
                </a:solidFill>
              </a:defRPr>
            </a:lvl2pPr>
            <a:lvl3pPr>
              <a:defRPr lang="en-US" dirty="0" smtClean="0">
                <a:solidFill>
                  <a:schemeClr val="accent5"/>
                </a:solidFill>
              </a:defRPr>
            </a:lvl3pPr>
            <a:lvl4pPr>
              <a:defRPr lang="en-US" dirty="0" smtClean="0">
                <a:solidFill>
                  <a:schemeClr val="accent5"/>
                </a:solidFill>
              </a:defRPr>
            </a:lvl4pPr>
            <a:lvl5pPr marL="896938" indent="-227013">
              <a:tabLst/>
              <a:defRPr lang="en-US" dirty="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25488" y="485737"/>
            <a:ext cx="9565994" cy="82677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Add title</a:t>
            </a:r>
            <a:endParaRPr lang="en-ZA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25488" y="1327025"/>
            <a:ext cx="9571036" cy="257316"/>
          </a:xfrm>
        </p:spPr>
        <p:txBody>
          <a:bodyPr/>
          <a:lstStyle>
            <a:lvl1pPr>
              <a:defRPr sz="1800" cap="all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360176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5488" y="1773237"/>
            <a:ext cx="5205412" cy="446405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First level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61102" y="1773237"/>
            <a:ext cx="5205411" cy="289099"/>
          </a:xfrm>
        </p:spPr>
        <p:txBody>
          <a:bodyPr/>
          <a:lstStyle>
            <a:lvl1pPr>
              <a:defRPr b="0" cap="none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Add chart title</a:t>
            </a:r>
            <a:endParaRPr lang="en-ZA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 hasCustomPrompt="1"/>
          </p:nvPr>
        </p:nvSpPr>
        <p:spPr>
          <a:xfrm>
            <a:off x="6261102" y="2162174"/>
            <a:ext cx="5205411" cy="4075113"/>
          </a:xfrm>
        </p:spPr>
        <p:txBody>
          <a:bodyPr/>
          <a:lstStyle>
            <a:lvl1pPr>
              <a:defRPr sz="1200" baseline="0">
                <a:solidFill>
                  <a:schemeClr val="accent5"/>
                </a:solidFill>
              </a:defRPr>
            </a:lvl1pPr>
          </a:lstStyle>
          <a:p>
            <a:r>
              <a:rPr lang="en-ZA" dirty="0"/>
              <a:t>Add chart</a:t>
            </a:r>
          </a:p>
        </p:txBody>
      </p:sp>
    </p:spTree>
    <p:extLst>
      <p:ext uri="{BB962C8B-B14F-4D97-AF65-F5344CB8AC3E}">
        <p14:creationId xmlns:p14="http://schemas.microsoft.com/office/powerpoint/2010/main" val="24754470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le Placeholder 6"/>
          <p:cNvSpPr>
            <a:spLocks noGrp="1"/>
          </p:cNvSpPr>
          <p:nvPr>
            <p:ph type="tbl" sz="quarter" idx="13" hasCustomPrompt="1"/>
          </p:nvPr>
        </p:nvSpPr>
        <p:spPr>
          <a:xfrm>
            <a:off x="4921623" y="2249487"/>
            <a:ext cx="6544890" cy="3987801"/>
          </a:xfrm>
        </p:spPr>
        <p:txBody>
          <a:bodyPr/>
          <a:lstStyle>
            <a:lvl1pPr>
              <a:defRPr sz="1200"/>
            </a:lvl1pPr>
          </a:lstStyle>
          <a:p>
            <a:r>
              <a:rPr lang="en-ZA" dirty="0"/>
              <a:t>Add table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5488" y="1773238"/>
            <a:ext cx="3885732" cy="4464050"/>
          </a:xfrm>
        </p:spPr>
        <p:txBody>
          <a:bodyPr/>
          <a:lstStyle/>
          <a:p>
            <a:pPr lvl="0"/>
            <a:r>
              <a:rPr lang="en-US" dirty="0"/>
              <a:t>First level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1623" y="1773238"/>
            <a:ext cx="6544890" cy="284162"/>
          </a:xfrm>
        </p:spPr>
        <p:txBody>
          <a:bodyPr/>
          <a:lstStyle>
            <a:lvl1pPr>
              <a:defRPr b="0" cap="none" baseline="0"/>
            </a:lvl1pPr>
          </a:lstStyle>
          <a:p>
            <a:pPr lvl="0"/>
            <a:r>
              <a:rPr lang="en-US" dirty="0"/>
              <a:t>Table 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483383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3584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7068911" cy="6857999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7053942" y="0"/>
            <a:ext cx="5138058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ZA" sz="1400" dirty="0">
              <a:solidFill>
                <a:schemeClr val="tx2"/>
              </a:solidFill>
            </a:endParaRPr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7779429" y="2523105"/>
            <a:ext cx="3672567" cy="181179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50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section 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76960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hite grai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0300" y="0"/>
            <a:ext cx="97917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503" y="0"/>
            <a:ext cx="7053439" cy="6861853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1452282" y="3948952"/>
            <a:ext cx="4571147" cy="181179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lnSpc>
                <a:spcPct val="90000"/>
              </a:lnSpc>
              <a:spcAft>
                <a:spcPts val="0"/>
              </a:spcAft>
              <a:buNone/>
              <a:defRPr sz="40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section title</a:t>
            </a:r>
            <a:endParaRPr lang="en-ZA" dirty="0"/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1452282" y="1874079"/>
            <a:ext cx="4571147" cy="175662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lnSpc>
                <a:spcPct val="90000"/>
              </a:lnSpc>
              <a:spcAft>
                <a:spcPts val="0"/>
              </a:spcAft>
              <a:buNone/>
              <a:defRPr sz="150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  <a:endParaRPr lang="en-ZA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452282" y="3702424"/>
            <a:ext cx="4571147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420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" y="0"/>
            <a:ext cx="7068407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5138561" y="0"/>
            <a:ext cx="7053439" cy="6861853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7866970" y="2523105"/>
            <a:ext cx="3526970" cy="181179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50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section 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65133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7264" y="5338870"/>
            <a:ext cx="2124232" cy="1495528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153" y="485737"/>
            <a:ext cx="108000" cy="73822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458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725487" y="1773238"/>
            <a:ext cx="10741025" cy="4464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5" name="Title Placeholder 354"/>
          <p:cNvSpPr>
            <a:spLocks noGrp="1"/>
          </p:cNvSpPr>
          <p:nvPr>
            <p:ph type="title"/>
          </p:nvPr>
        </p:nvSpPr>
        <p:spPr>
          <a:xfrm>
            <a:off x="725488" y="485737"/>
            <a:ext cx="9565994" cy="82677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 dirty="0"/>
              <a:t>Add title</a:t>
            </a:r>
            <a:endParaRPr lang="en-Z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817" y="479922"/>
            <a:ext cx="560695" cy="731341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3152" y="485737"/>
            <a:ext cx="203035" cy="73822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67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ZA" sz="3200" b="0" kern="1200" cap="none" spc="-20" baseline="0" dirty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SzPct val="120000"/>
        <a:buFont typeface="Arial" pitchFamily="34" charset="0"/>
        <a:buNone/>
        <a:defRPr lang="en-US" sz="1600" kern="1200" spc="-20" baseline="0" dirty="0" smtClean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1pPr>
      <a:lvl2pPr marL="165100" indent="-16510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accent5"/>
        </a:buClr>
        <a:buSzPct val="120000"/>
        <a:buFont typeface="Arial" panose="020B0604020202020204" pitchFamily="34" charset="0"/>
        <a:buChar char="•"/>
        <a:defRPr lang="en-US" sz="1600" kern="1200" spc="-20" baseline="0" dirty="0" smtClean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2pPr>
      <a:lvl3pPr marL="444500" indent="-13970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Calibri" panose="020F0502020204030204" pitchFamily="34" charset="0"/>
        <a:buChar char="‒"/>
        <a:tabLst/>
        <a:defRPr lang="en-US" sz="1600" kern="1200" spc="-20" baseline="0" dirty="0" smtClean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3pPr>
      <a:lvl4pPr marL="627063" indent="-130175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en-US" sz="1600" kern="1200" spc="-20" baseline="0" dirty="0" smtClean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4pPr>
      <a:lvl5pPr marL="809625" indent="-13970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−"/>
        <a:tabLst/>
        <a:defRPr lang="en-GB" sz="1600" kern="1200" spc="-20" baseline="0" dirty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57">
          <p15:clr>
            <a:srgbClr val="F26B43"/>
          </p15:clr>
        </p15:guide>
        <p15:guide id="3" pos="7223">
          <p15:clr>
            <a:srgbClr val="F26B43"/>
          </p15:clr>
        </p15:guide>
        <p15:guide id="5" orient="horz" pos="3929">
          <p15:clr>
            <a:srgbClr val="F26B43"/>
          </p15:clr>
        </p15:guide>
        <p15:guide id="8" orient="horz" pos="1117">
          <p15:clr>
            <a:srgbClr val="F26B43"/>
          </p15:clr>
        </p15:guide>
        <p15:guide id="9" orient="horz" pos="76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725487" y="1773238"/>
            <a:ext cx="10741025" cy="4464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5" name="Title Placeholder 354"/>
          <p:cNvSpPr>
            <a:spLocks noGrp="1"/>
          </p:cNvSpPr>
          <p:nvPr>
            <p:ph type="title"/>
          </p:nvPr>
        </p:nvSpPr>
        <p:spPr>
          <a:xfrm>
            <a:off x="725488" y="485737"/>
            <a:ext cx="9565994" cy="82677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 dirty="0"/>
              <a:t>Add title</a:t>
            </a:r>
            <a:endParaRPr lang="en-Z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817" y="479922"/>
            <a:ext cx="560695" cy="73134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152" y="485737"/>
            <a:ext cx="203035" cy="73822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47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ZA" sz="3200" b="0" kern="1200" cap="none" spc="-20" baseline="0" dirty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SzPct val="120000"/>
        <a:buFont typeface="Arial" pitchFamily="34" charset="0"/>
        <a:buNone/>
        <a:defRPr lang="en-US" sz="1600" kern="1200" spc="-20" baseline="0" dirty="0" smtClean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1pPr>
      <a:lvl2pPr marL="165100" indent="-16510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accent5"/>
        </a:buClr>
        <a:buSzPct val="120000"/>
        <a:buFont typeface="Arial" panose="020B0604020202020204" pitchFamily="34" charset="0"/>
        <a:buChar char="•"/>
        <a:defRPr lang="en-US" sz="1600" kern="1200" spc="-20" baseline="0" dirty="0" smtClean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2pPr>
      <a:lvl3pPr marL="444500" indent="-13970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Calibri" panose="020F0502020204030204" pitchFamily="34" charset="0"/>
        <a:buChar char="‒"/>
        <a:tabLst/>
        <a:defRPr lang="en-US" sz="1600" kern="1200" spc="-20" baseline="0" dirty="0" smtClean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3pPr>
      <a:lvl4pPr marL="627063" indent="-130175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en-US" sz="1600" kern="1200" spc="-20" baseline="0" dirty="0" smtClean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4pPr>
      <a:lvl5pPr marL="809625" indent="-13970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−"/>
        <a:tabLst/>
        <a:defRPr lang="en-GB" sz="1600" kern="1200" spc="-20" baseline="0" dirty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57">
          <p15:clr>
            <a:srgbClr val="F26B43"/>
          </p15:clr>
        </p15:guide>
        <p15:guide id="3" pos="7223">
          <p15:clr>
            <a:srgbClr val="F26B43"/>
          </p15:clr>
        </p15:guide>
        <p15:guide id="5" orient="horz" pos="3929">
          <p15:clr>
            <a:srgbClr val="F26B43"/>
          </p15:clr>
        </p15:guide>
        <p15:guide id="8" orient="horz" pos="1117">
          <p15:clr>
            <a:srgbClr val="F26B43"/>
          </p15:clr>
        </p15:guide>
        <p15:guide id="9" orient="horz" pos="76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725487" y="1773238"/>
            <a:ext cx="10741025" cy="4464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5" name="Title Placeholder 354"/>
          <p:cNvSpPr>
            <a:spLocks noGrp="1"/>
          </p:cNvSpPr>
          <p:nvPr>
            <p:ph type="title"/>
          </p:nvPr>
        </p:nvSpPr>
        <p:spPr>
          <a:xfrm>
            <a:off x="725488" y="485737"/>
            <a:ext cx="9565994" cy="82677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 dirty="0"/>
              <a:t>Add title</a:t>
            </a:r>
            <a:endParaRPr lang="en-Z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817" y="479922"/>
            <a:ext cx="560695" cy="73134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152" y="485737"/>
            <a:ext cx="203035" cy="738226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53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ZA" sz="3200" b="0" kern="1200" cap="none" spc="-20" baseline="0" dirty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SzPct val="120000"/>
        <a:buFont typeface="Arial" pitchFamily="34" charset="0"/>
        <a:buNone/>
        <a:defRPr lang="en-US" sz="1600" kern="1200" spc="-20" baseline="0" dirty="0" smtClean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1pPr>
      <a:lvl2pPr marL="165100" indent="-16510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accent5"/>
        </a:buClr>
        <a:buSzPct val="120000"/>
        <a:buFont typeface="Arial" panose="020B0604020202020204" pitchFamily="34" charset="0"/>
        <a:buChar char="•"/>
        <a:defRPr lang="en-US" sz="1600" kern="1200" spc="-20" baseline="0" dirty="0" smtClean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2pPr>
      <a:lvl3pPr marL="444500" indent="-13970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Calibri" panose="020F0502020204030204" pitchFamily="34" charset="0"/>
        <a:buChar char="‒"/>
        <a:tabLst/>
        <a:defRPr lang="en-US" sz="1600" kern="1200" spc="-20" baseline="0" dirty="0" smtClean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3pPr>
      <a:lvl4pPr marL="627063" indent="-130175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en-US" sz="1600" kern="1200" spc="-20" baseline="0" dirty="0" smtClean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4pPr>
      <a:lvl5pPr marL="809625" indent="-13970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−"/>
        <a:tabLst/>
        <a:defRPr lang="en-GB" sz="1600" kern="1200" spc="-20" baseline="0" dirty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57">
          <p15:clr>
            <a:srgbClr val="F26B43"/>
          </p15:clr>
        </p15:guide>
        <p15:guide id="3" pos="7223">
          <p15:clr>
            <a:srgbClr val="F26B43"/>
          </p15:clr>
        </p15:guide>
        <p15:guide id="5" orient="horz" pos="3929">
          <p15:clr>
            <a:srgbClr val="F26B43"/>
          </p15:clr>
        </p15:guide>
        <p15:guide id="8" orient="horz" pos="1117">
          <p15:clr>
            <a:srgbClr val="F26B43"/>
          </p15:clr>
        </p15:guide>
        <p15:guide id="9" orient="horz" pos="76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725487" y="1773238"/>
            <a:ext cx="10741025" cy="4464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5" name="Title Placeholder 354"/>
          <p:cNvSpPr>
            <a:spLocks noGrp="1"/>
          </p:cNvSpPr>
          <p:nvPr>
            <p:ph type="title"/>
          </p:nvPr>
        </p:nvSpPr>
        <p:spPr>
          <a:xfrm>
            <a:off x="725488" y="485737"/>
            <a:ext cx="9565994" cy="82677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 dirty="0"/>
              <a:t>Add title</a:t>
            </a:r>
            <a:endParaRPr lang="en-Z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817" y="479922"/>
            <a:ext cx="560695" cy="73134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152" y="485737"/>
            <a:ext cx="203035" cy="738226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55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ZA" sz="3200" b="0" kern="1200" cap="none" spc="-20" baseline="0" dirty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SzPct val="120000"/>
        <a:buFont typeface="Arial" pitchFamily="34" charset="0"/>
        <a:buNone/>
        <a:defRPr lang="en-US" sz="1600" kern="1200" spc="-20" baseline="0" dirty="0" smtClean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1pPr>
      <a:lvl2pPr marL="165100" indent="-16510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accent5"/>
        </a:buClr>
        <a:buSzPct val="120000"/>
        <a:buFont typeface="Arial" panose="020B0604020202020204" pitchFamily="34" charset="0"/>
        <a:buChar char="•"/>
        <a:defRPr lang="en-US" sz="1600" kern="1200" spc="-20" baseline="0" dirty="0" smtClean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2pPr>
      <a:lvl3pPr marL="444500" indent="-13970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Calibri" panose="020F0502020204030204" pitchFamily="34" charset="0"/>
        <a:buChar char="‒"/>
        <a:tabLst/>
        <a:defRPr lang="en-US" sz="1600" kern="1200" spc="-20" baseline="0" dirty="0" smtClean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3pPr>
      <a:lvl4pPr marL="627063" indent="-130175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en-US" sz="1600" kern="1200" spc="-20" baseline="0" dirty="0" smtClean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4pPr>
      <a:lvl5pPr marL="809625" indent="-13970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−"/>
        <a:tabLst/>
        <a:defRPr lang="en-GB" sz="1600" kern="1200" spc="-20" baseline="0" dirty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57">
          <p15:clr>
            <a:srgbClr val="F26B43"/>
          </p15:clr>
        </p15:guide>
        <p15:guide id="3" pos="7223">
          <p15:clr>
            <a:srgbClr val="F26B43"/>
          </p15:clr>
        </p15:guide>
        <p15:guide id="5" orient="horz" pos="3929">
          <p15:clr>
            <a:srgbClr val="F26B43"/>
          </p15:clr>
        </p15:guide>
        <p15:guide id="8" orient="horz" pos="1117">
          <p15:clr>
            <a:srgbClr val="F26B43"/>
          </p15:clr>
        </p15:guide>
        <p15:guide id="9" orient="horz" pos="76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725487" y="1773238"/>
            <a:ext cx="10741025" cy="4464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5" name="Title Placeholder 354"/>
          <p:cNvSpPr>
            <a:spLocks noGrp="1"/>
          </p:cNvSpPr>
          <p:nvPr>
            <p:ph type="title"/>
          </p:nvPr>
        </p:nvSpPr>
        <p:spPr>
          <a:xfrm>
            <a:off x="725488" y="485737"/>
            <a:ext cx="9565994" cy="82677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 dirty="0"/>
              <a:t>Add title</a:t>
            </a:r>
            <a:endParaRPr lang="en-Z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817" y="479922"/>
            <a:ext cx="560695" cy="73134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152" y="485737"/>
            <a:ext cx="203035" cy="73822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02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ZA" sz="3200" b="0" kern="1200" cap="none" spc="-20" baseline="0" dirty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SzPct val="120000"/>
        <a:buFont typeface="Arial" pitchFamily="34" charset="0"/>
        <a:buNone/>
        <a:defRPr lang="en-US" sz="1600" kern="1200" spc="-20" baseline="0" dirty="0" smtClean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1pPr>
      <a:lvl2pPr marL="165100" indent="-16510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accent5"/>
        </a:buClr>
        <a:buSzPct val="120000"/>
        <a:buFont typeface="Arial" panose="020B0604020202020204" pitchFamily="34" charset="0"/>
        <a:buChar char="•"/>
        <a:defRPr lang="en-US" sz="1600" kern="1200" spc="-20" baseline="0" dirty="0" smtClean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2pPr>
      <a:lvl3pPr marL="444500" indent="-13970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Calibri" panose="020F0502020204030204" pitchFamily="34" charset="0"/>
        <a:buChar char="‒"/>
        <a:tabLst/>
        <a:defRPr lang="en-US" sz="1600" kern="1200" spc="-20" baseline="0" dirty="0" smtClean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3pPr>
      <a:lvl4pPr marL="627063" indent="-130175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en-US" sz="1600" kern="1200" spc="-20" baseline="0" dirty="0" smtClean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4pPr>
      <a:lvl5pPr marL="809625" indent="-13970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−"/>
        <a:tabLst/>
        <a:defRPr lang="en-GB" sz="1600" kern="1200" spc="-20" baseline="0" dirty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57">
          <p15:clr>
            <a:srgbClr val="F26B43"/>
          </p15:clr>
        </p15:guide>
        <p15:guide id="3" pos="7223">
          <p15:clr>
            <a:srgbClr val="F26B43"/>
          </p15:clr>
        </p15:guide>
        <p15:guide id="5" orient="horz" pos="3929">
          <p15:clr>
            <a:srgbClr val="F26B43"/>
          </p15:clr>
        </p15:guide>
        <p15:guide id="8" orient="horz" pos="1117">
          <p15:clr>
            <a:srgbClr val="F26B43"/>
          </p15:clr>
        </p15:guide>
        <p15:guide id="9" orient="horz" pos="76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725487" y="1773238"/>
            <a:ext cx="10741025" cy="4464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5" name="Title Placeholder 354"/>
          <p:cNvSpPr>
            <a:spLocks noGrp="1"/>
          </p:cNvSpPr>
          <p:nvPr>
            <p:ph type="title"/>
          </p:nvPr>
        </p:nvSpPr>
        <p:spPr>
          <a:xfrm>
            <a:off x="725488" y="485737"/>
            <a:ext cx="9565994" cy="82677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 dirty="0"/>
              <a:t>Add title</a:t>
            </a:r>
            <a:endParaRPr lang="en-Z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817" y="479922"/>
            <a:ext cx="560695" cy="73134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152" y="485737"/>
            <a:ext cx="203035" cy="738226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6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ZA" sz="3200" b="0" kern="1200" cap="none" spc="-20" baseline="0" dirty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SzPct val="120000"/>
        <a:buFont typeface="Arial" pitchFamily="34" charset="0"/>
        <a:buNone/>
        <a:defRPr lang="en-US" sz="1600" kern="1200" spc="-20" baseline="0" dirty="0" smtClean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1pPr>
      <a:lvl2pPr marL="165100" indent="-16510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accent5"/>
        </a:buClr>
        <a:buSzPct val="120000"/>
        <a:buFont typeface="Arial" panose="020B0604020202020204" pitchFamily="34" charset="0"/>
        <a:buChar char="•"/>
        <a:defRPr lang="en-US" sz="1600" kern="1200" spc="-20" baseline="0" dirty="0" smtClean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2pPr>
      <a:lvl3pPr marL="444500" indent="-13970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Calibri" panose="020F0502020204030204" pitchFamily="34" charset="0"/>
        <a:buChar char="‒"/>
        <a:tabLst/>
        <a:defRPr lang="en-US" sz="1600" kern="1200" spc="-20" baseline="0" dirty="0" smtClean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3pPr>
      <a:lvl4pPr marL="627063" indent="-130175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en-US" sz="1600" kern="1200" spc="-20" baseline="0" dirty="0" smtClean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4pPr>
      <a:lvl5pPr marL="809625" indent="-13970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−"/>
        <a:tabLst/>
        <a:defRPr lang="en-GB" sz="1600" kern="1200" spc="-20" baseline="0" dirty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57">
          <p15:clr>
            <a:srgbClr val="F26B43"/>
          </p15:clr>
        </p15:guide>
        <p15:guide id="3" pos="7223">
          <p15:clr>
            <a:srgbClr val="F26B43"/>
          </p15:clr>
        </p15:guide>
        <p15:guide id="5" orient="horz" pos="3929">
          <p15:clr>
            <a:srgbClr val="F26B43"/>
          </p15:clr>
        </p15:guide>
        <p15:guide id="8" orient="horz" pos="1117">
          <p15:clr>
            <a:srgbClr val="F26B43"/>
          </p15:clr>
        </p15:guide>
        <p15:guide id="9" orient="horz" pos="763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725487" y="1773238"/>
            <a:ext cx="10741025" cy="4464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5" name="Title Placeholder 354"/>
          <p:cNvSpPr>
            <a:spLocks noGrp="1"/>
          </p:cNvSpPr>
          <p:nvPr>
            <p:ph type="title"/>
          </p:nvPr>
        </p:nvSpPr>
        <p:spPr>
          <a:xfrm>
            <a:off x="725488" y="485737"/>
            <a:ext cx="9565994" cy="82677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 dirty="0"/>
              <a:t>Add title</a:t>
            </a:r>
            <a:endParaRPr lang="en-Z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817" y="479922"/>
            <a:ext cx="560695" cy="73134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152" y="485737"/>
            <a:ext cx="203035" cy="738226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61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ZA" sz="3200" b="0" kern="1200" cap="none" spc="-20" baseline="0" dirty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SzPct val="120000"/>
        <a:buFont typeface="Arial" pitchFamily="34" charset="0"/>
        <a:buNone/>
        <a:defRPr lang="en-US" sz="1600" kern="1200" spc="-20" baseline="0" dirty="0" smtClean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1pPr>
      <a:lvl2pPr marL="165100" indent="-16510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accent5"/>
        </a:buClr>
        <a:buSzPct val="120000"/>
        <a:buFont typeface="Arial" panose="020B0604020202020204" pitchFamily="34" charset="0"/>
        <a:buChar char="•"/>
        <a:defRPr lang="en-US" sz="1600" kern="1200" spc="-20" baseline="0" dirty="0" smtClean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2pPr>
      <a:lvl3pPr marL="444500" indent="-13970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Calibri" panose="020F0502020204030204" pitchFamily="34" charset="0"/>
        <a:buChar char="‒"/>
        <a:tabLst/>
        <a:defRPr lang="en-US" sz="1600" kern="1200" spc="-20" baseline="0" dirty="0" smtClean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3pPr>
      <a:lvl4pPr marL="627063" indent="-130175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en-US" sz="1600" kern="1200" spc="-20" baseline="0" dirty="0" smtClean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4pPr>
      <a:lvl5pPr marL="809625" indent="-13970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−"/>
        <a:tabLst/>
        <a:defRPr lang="en-GB" sz="1600" kern="1200" spc="-20" baseline="0" dirty="0">
          <a:solidFill>
            <a:schemeClr val="accent5"/>
          </a:solidFill>
          <a:latin typeface="+mj-lt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57">
          <p15:clr>
            <a:srgbClr val="F26B43"/>
          </p15:clr>
        </p15:guide>
        <p15:guide id="3" pos="7223">
          <p15:clr>
            <a:srgbClr val="F26B43"/>
          </p15:clr>
        </p15:guide>
        <p15:guide id="5" orient="horz" pos="3929">
          <p15:clr>
            <a:srgbClr val="F26B43"/>
          </p15:clr>
        </p15:guide>
        <p15:guide id="8" orient="horz" pos="1117">
          <p15:clr>
            <a:srgbClr val="F26B43"/>
          </p15:clr>
        </p15:guide>
        <p15:guide id="9" orient="horz" pos="7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5.emf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9.emf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2.emf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95.emf"/><Relationship Id="rId4" Type="http://schemas.openxmlformats.org/officeDocument/2006/relationships/image" Target="../media/image9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9.emf"/><Relationship Id="rId5" Type="http://schemas.openxmlformats.org/officeDocument/2006/relationships/image" Target="../media/image98.emf"/><Relationship Id="rId4" Type="http://schemas.openxmlformats.org/officeDocument/2006/relationships/image" Target="../media/image9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3.emf"/><Relationship Id="rId4" Type="http://schemas.openxmlformats.org/officeDocument/2006/relationships/image" Target="../media/image10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6.emf"/><Relationship Id="rId4" Type="http://schemas.openxmlformats.org/officeDocument/2006/relationships/image" Target="../media/image10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9.emf"/><Relationship Id="rId4" Type="http://schemas.openxmlformats.org/officeDocument/2006/relationships/image" Target="../media/image10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12.emf"/><Relationship Id="rId4" Type="http://schemas.openxmlformats.org/officeDocument/2006/relationships/image" Target="../media/image11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15.emf"/><Relationship Id="rId4" Type="http://schemas.openxmlformats.org/officeDocument/2006/relationships/image" Target="../media/image11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18.emf"/><Relationship Id="rId4" Type="http://schemas.openxmlformats.org/officeDocument/2006/relationships/image" Target="../media/image11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1.emf"/><Relationship Id="rId4" Type="http://schemas.openxmlformats.org/officeDocument/2006/relationships/image" Target="../media/image120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7.emf"/><Relationship Id="rId5" Type="http://schemas.openxmlformats.org/officeDocument/2006/relationships/image" Target="../media/image126.emf"/><Relationship Id="rId4" Type="http://schemas.openxmlformats.org/officeDocument/2006/relationships/image" Target="../media/image125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1.emf"/><Relationship Id="rId5" Type="http://schemas.openxmlformats.org/officeDocument/2006/relationships/image" Target="../media/image130.emf"/><Relationship Id="rId4" Type="http://schemas.openxmlformats.org/officeDocument/2006/relationships/image" Target="../media/image129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34.emf"/><Relationship Id="rId4" Type="http://schemas.openxmlformats.org/officeDocument/2006/relationships/image" Target="../media/image133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37.emf"/><Relationship Id="rId4" Type="http://schemas.openxmlformats.org/officeDocument/2006/relationships/image" Target="../media/image136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4833" y="2137329"/>
            <a:ext cx="11036943" cy="1754322"/>
          </a:xfrm>
          <a:prstGeom prst="rect">
            <a:avLst/>
          </a:prstGeom>
          <a:solidFill>
            <a:schemeClr val="accent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 dirty="0">
                <a:solidFill>
                  <a:schemeClr val="accent5"/>
                </a:solidFill>
                <a:latin typeface="Arial Black" panose="020B0A04020102020204" pitchFamily="34" charset="0"/>
              </a:rPr>
              <a:t>SNOW-FLAKE (WARD 100) Service Delivery    </a:t>
            </a:r>
            <a:endParaRPr lang="en-ZA" sz="5400" b="1" dirty="0">
              <a:solidFill>
                <a:schemeClr val="accent5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8988399" y="5477428"/>
          <a:ext cx="2497357" cy="1030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5137948" imgH="1925961" progId="CorelDRAW.Graphic.13">
                  <p:embed/>
                </p:oleObj>
              </mc:Choice>
              <mc:Fallback>
                <p:oleObj name="CorelDRAW" r:id="rId4" imgW="5137948" imgH="1925961" progId="CorelDRAW.Graphic.13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88399" y="5477428"/>
                        <a:ext cx="2497357" cy="1030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</a:t>
            </a:fld>
            <a:endParaRPr lang="en-US" dirty="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254832" y="4157331"/>
            <a:ext cx="11366553" cy="2565688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-20" baseline="0">
                <a:ln>
                  <a:noFill/>
                </a:ln>
                <a:solidFill>
                  <a:schemeClr val="accent5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165100" marR="0" indent="-165100" algn="l" defTabSz="914400" rtl="0" latinLnBrk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1600" b="0" i="0" u="none" strike="noStrike" cap="none" spc="-20" baseline="0">
                <a:ln>
                  <a:noFill/>
                </a:ln>
                <a:solidFill>
                  <a:schemeClr val="accent5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444500" marR="0" indent="-139700" algn="l" defTabSz="914400" rtl="0" latinLnBrk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Tx/>
              <a:buChar char="‒"/>
              <a:tabLst/>
              <a:defRPr sz="1600" b="0" i="0" u="none" strike="noStrike" cap="none" spc="-20" baseline="0">
                <a:ln>
                  <a:noFill/>
                </a:ln>
                <a:solidFill>
                  <a:schemeClr val="accent5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627062" marR="0" indent="-130175" algn="l" defTabSz="914400" rtl="0" latinLnBrk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-20" baseline="0">
                <a:ln>
                  <a:noFill/>
                </a:ln>
                <a:solidFill>
                  <a:schemeClr val="accent5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809625" marR="0" indent="-139700" algn="l" defTabSz="914400" rtl="0" latinLnBrk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Tx/>
              <a:buChar char="−"/>
              <a:tabLst/>
              <a:defRPr sz="1600" b="0" i="0" u="none" strike="noStrike" cap="none" spc="-20" baseline="0">
                <a:ln>
                  <a:noFill/>
                </a:ln>
                <a:solidFill>
                  <a:schemeClr val="accent5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2468878" marR="0" indent="-182878" algn="l" defTabSz="914400" rtl="0" latinLnBrk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-20" baseline="0">
                <a:ln>
                  <a:noFill/>
                </a:ln>
                <a:solidFill>
                  <a:schemeClr val="accent5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2926078" marR="0" indent="-182878" algn="l" defTabSz="914400" rtl="0" latinLnBrk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-20" baseline="0">
                <a:ln>
                  <a:noFill/>
                </a:ln>
                <a:solidFill>
                  <a:schemeClr val="accent5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3383279" marR="0" indent="-182878" algn="l" defTabSz="914400" rtl="0" latinLnBrk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-20" baseline="0">
                <a:ln>
                  <a:noFill/>
                </a:ln>
                <a:solidFill>
                  <a:schemeClr val="accent5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3840479" marR="0" indent="-182879" algn="l" defTabSz="914400" rtl="0" latinLnBrk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-20" baseline="0">
                <a:ln>
                  <a:noFill/>
                </a:ln>
                <a:solidFill>
                  <a:schemeClr val="accent5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u="sng" dirty="0">
                <a:latin typeface="Arial Black" panose="020B0A04020102020204" pitchFamily="34" charset="0"/>
              </a:rPr>
              <a:t>THEMBISA </a:t>
            </a:r>
            <a:r>
              <a:rPr lang="en-US" sz="2400" b="1" u="sng" dirty="0" err="1">
                <a:latin typeface="Arial Black" panose="020B0A04020102020204" pitchFamily="34" charset="0"/>
              </a:rPr>
              <a:t>Walk-IN</a:t>
            </a:r>
            <a:r>
              <a:rPr lang="en-US" sz="2400" b="1" u="sng" dirty="0">
                <a:latin typeface="Arial Black" panose="020B0A04020102020204" pitchFamily="34" charset="0"/>
              </a:rPr>
              <a:t> CENTRE   </a:t>
            </a:r>
          </a:p>
          <a:p>
            <a:pPr>
              <a:lnSpc>
                <a:spcPct val="100000"/>
              </a:lnSpc>
            </a:pPr>
            <a:r>
              <a:rPr lang="en-US" sz="2400" b="1" dirty="0"/>
              <a:t>Area: Ward 100 (Snow-flake)</a:t>
            </a:r>
          </a:p>
          <a:p>
            <a:pPr hangingPunct="1">
              <a:lnSpc>
                <a:spcPct val="100000"/>
              </a:lnSpc>
            </a:pPr>
            <a:r>
              <a:rPr lang="en-US" sz="2400" b="1" dirty="0"/>
              <a:t>Date:  13 March 2025</a:t>
            </a:r>
            <a:endParaRPr lang="en-ZA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53E094-6118-2415-3B8A-AE83F38CEE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9962" y="280517"/>
            <a:ext cx="4986960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5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1738" y="3948953"/>
            <a:ext cx="6747641" cy="116958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Service Delivery Water &amp; Sanitation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accent5"/>
                </a:solidFill>
              </a:rPr>
              <a:t>Ward 89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5097801" y="0"/>
          <a:ext cx="709419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ounded Rectangle 4"/>
          <p:cNvSpPr txBox="1"/>
          <p:nvPr/>
        </p:nvSpPr>
        <p:spPr>
          <a:xfrm>
            <a:off x="8644900" y="5693158"/>
            <a:ext cx="1935508" cy="45278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9646" tIns="68580" rIns="68580" bIns="68580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1800" b="1" kern="1200" dirty="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1044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050601"/>
              </p:ext>
            </p:extLst>
          </p:nvPr>
        </p:nvGraphicFramePr>
        <p:xfrm>
          <a:off x="287009" y="1175489"/>
          <a:ext cx="11265128" cy="5274312"/>
        </p:xfrm>
        <a:graphic>
          <a:graphicData uri="http://schemas.openxmlformats.org/drawingml/2006/table">
            <a:tbl>
              <a:tblPr firstRow="1" firstCol="1" bandRow="1"/>
              <a:tblGrid>
                <a:gridCol w="789316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  <a:gridCol w="3313012">
                  <a:extLst>
                    <a:ext uri="{9D8B030D-6E8A-4147-A177-3AD203B41FA5}">
                      <a16:colId xmlns:a16="http://schemas.microsoft.com/office/drawing/2014/main" val="2550946158"/>
                    </a:ext>
                  </a:extLst>
                </a:gridCol>
              </a:tblGrid>
              <a:tr h="3426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622226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Water &amp; Sanitation</a:t>
                      </a:r>
                      <a:r>
                        <a:rPr lang="en-US" sz="1200" b="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12134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7395220"/>
                  </a:ext>
                </a:extLst>
              </a:tr>
              <a:tr h="12815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3842544"/>
                  </a:ext>
                </a:extLst>
              </a:tr>
              <a:tr h="17542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793496"/>
                  </a:ext>
                </a:extLst>
              </a:tr>
            </a:tbl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3038360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1738" y="3948953"/>
            <a:ext cx="6747641" cy="116958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Service Delivery Road &amp; Stormwater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accent5"/>
                </a:solidFill>
              </a:rPr>
              <a:t>Ward 89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5097801" y="0"/>
          <a:ext cx="709419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ounded Rectangle 4"/>
          <p:cNvSpPr txBox="1"/>
          <p:nvPr/>
        </p:nvSpPr>
        <p:spPr>
          <a:xfrm>
            <a:off x="8644900" y="5693158"/>
            <a:ext cx="1935508" cy="45278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9646" tIns="68580" rIns="68580" bIns="68580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1800" b="1" kern="1200" dirty="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6597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676486"/>
              </p:ext>
            </p:extLst>
          </p:nvPr>
        </p:nvGraphicFramePr>
        <p:xfrm>
          <a:off x="287009" y="1175489"/>
          <a:ext cx="11265127" cy="5439859"/>
        </p:xfrm>
        <a:graphic>
          <a:graphicData uri="http://schemas.openxmlformats.org/drawingml/2006/table">
            <a:tbl>
              <a:tblPr firstRow="1" firstCol="1" bandRow="1"/>
              <a:tblGrid>
                <a:gridCol w="768578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1781175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600325">
                  <a:extLst>
                    <a:ext uri="{9D8B030D-6E8A-4147-A177-3AD203B41FA5}">
                      <a16:colId xmlns:a16="http://schemas.microsoft.com/office/drawing/2014/main" val="3041025528"/>
                    </a:ext>
                  </a:extLst>
                </a:gridCol>
                <a:gridCol w="300037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7297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1004850">
                <a:tc row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 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Pothole Olifantsfontein Koppel Street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1940-2025/02/24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Road &amp; Stormwater 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Done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30-01-2025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2254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Pothole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Southward Street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381106"/>
                  </a:ext>
                </a:extLst>
              </a:tr>
              <a:tr h="12157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Pothole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Southward Street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Done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7 March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428868"/>
                  </a:ext>
                </a:extLst>
              </a:tr>
              <a:tr h="8664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Pothole Olifantsfontein opposite Coca Cola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Axle Drive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Done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  <a:p>
                      <a:r>
                        <a:rPr lang="en-US" sz="1200" dirty="0">
                          <a:solidFill>
                            <a:schemeClr val="accent5"/>
                          </a:solidFill>
                        </a:rPr>
                        <a:t>14 March  2025</a:t>
                      </a:r>
                    </a:p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255907"/>
                  </a:ext>
                </a:extLst>
              </a:tr>
              <a:tr h="153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Blocked Stormwater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Axle Drive 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7041855"/>
                  </a:ext>
                </a:extLst>
              </a:tr>
              <a:tr h="10773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Blocked Stormwater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Axle Drive Street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To be done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11 April 2025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4542229"/>
                  </a:ext>
                </a:extLst>
              </a:tr>
            </a:tbl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60E754-114D-8C25-23A8-6EB3D201DE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323" y="1923960"/>
            <a:ext cx="3022991" cy="1121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F001AB-3E12-FF7E-0ECF-FF2DE069FB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323" y="3181173"/>
            <a:ext cx="3022991" cy="1103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985957-7856-643F-2B36-EC7E4F7B96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323" y="4420482"/>
            <a:ext cx="2912632" cy="10405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B3BD2E-4B68-276E-841C-A2E81C096D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503" y="5596743"/>
            <a:ext cx="3022991" cy="88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17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DC516-F168-B958-A260-023C175D0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145E99D0-93F7-95B2-DD20-AA529001D5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876171"/>
              </p:ext>
            </p:extLst>
          </p:nvPr>
        </p:nvGraphicFramePr>
        <p:xfrm>
          <a:off x="287009" y="1222787"/>
          <a:ext cx="11265127" cy="5430261"/>
        </p:xfrm>
        <a:graphic>
          <a:graphicData uri="http://schemas.openxmlformats.org/drawingml/2006/table">
            <a:tbl>
              <a:tblPr firstRow="1" firstCol="1" bandRow="1"/>
              <a:tblGrid>
                <a:gridCol w="768578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1781175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600325">
                  <a:extLst>
                    <a:ext uri="{9D8B030D-6E8A-4147-A177-3AD203B41FA5}">
                      <a16:colId xmlns:a16="http://schemas.microsoft.com/office/drawing/2014/main" val="3041025528"/>
                    </a:ext>
                  </a:extLst>
                </a:gridCol>
                <a:gridCol w="300037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7011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1182266">
                <a:tc row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 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Blocked Stormwater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 opposite Allied Building Street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Road &amp; Stormwater 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 March 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2166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Blocked Stormwater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 opposite Allied Building Street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381106"/>
                  </a:ext>
                </a:extLst>
              </a:tr>
              <a:tr h="9655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Pothole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Southward Street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Done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25 March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428868"/>
                  </a:ext>
                </a:extLst>
              </a:tr>
              <a:tr h="11822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Damage Stormwater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Axle Road 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Done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25 March 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7015207"/>
                  </a:ext>
                </a:extLst>
              </a:tr>
              <a:tr h="1470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Damage Stormwater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opposite Clover Company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7041855"/>
                  </a:ext>
                </a:extLst>
              </a:tr>
              <a:tr h="10352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Blocked Stormwater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Axle Drive Street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Done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25 March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4542229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8E3710FB-4DAF-2807-ECAA-C58F2B92D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B2CDD5-4F7F-9591-DA1A-C49DF85EE5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06" y="1982027"/>
            <a:ext cx="2959930" cy="1322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04FA4F-FA50-AF16-D3B8-1FCBA8D8A9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07" y="3351423"/>
            <a:ext cx="2959929" cy="8532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182A1D-171A-6DF5-9DF9-93CE690EC3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06" y="4371468"/>
            <a:ext cx="2832538" cy="1099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1C50F9-03CC-04DE-B8D5-E087CF98DA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06" y="5635213"/>
            <a:ext cx="2832537" cy="853250"/>
          </a:xfrm>
          <a:prstGeom prst="rect">
            <a:avLst/>
          </a:prstGeom>
        </p:spPr>
      </p:pic>
      <p:pic>
        <p:nvPicPr>
          <p:cNvPr id="2" name="Picture 1" descr="A fence and grass by a road&#10;&#10;Description automatically generated with medium confidence">
            <a:extLst>
              <a:ext uri="{FF2B5EF4-FFF2-40B4-BE49-F238E27FC236}">
                <a16:creationId xmlns:a16="http://schemas.microsoft.com/office/drawing/2014/main" id="{47EBE2DC-8CD6-5704-0355-1B34AFCC3C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572" y="1982027"/>
            <a:ext cx="2475187" cy="1199382"/>
          </a:xfrm>
          <a:prstGeom prst="rect">
            <a:avLst/>
          </a:prstGeom>
        </p:spPr>
      </p:pic>
      <p:pic>
        <p:nvPicPr>
          <p:cNvPr id="5" name="Picture 4" descr="A fence and grass by a road&#10;&#10;Description automatically generated with medium confidence">
            <a:extLst>
              <a:ext uri="{FF2B5EF4-FFF2-40B4-BE49-F238E27FC236}">
                <a16:creationId xmlns:a16="http://schemas.microsoft.com/office/drawing/2014/main" id="{F7BE410D-C021-375E-BFEB-10CF61F4A3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572" y="1982027"/>
            <a:ext cx="2475187" cy="1199382"/>
          </a:xfrm>
          <a:prstGeom prst="rect">
            <a:avLst/>
          </a:prstGeom>
        </p:spPr>
      </p:pic>
      <p:pic>
        <p:nvPicPr>
          <p:cNvPr id="7" name="Picture 6" descr="A fence and grass by a road&#10;&#10;Description automatically generated with medium confidence">
            <a:extLst>
              <a:ext uri="{FF2B5EF4-FFF2-40B4-BE49-F238E27FC236}">
                <a16:creationId xmlns:a16="http://schemas.microsoft.com/office/drawing/2014/main" id="{B23B5D81-E8CA-5CD0-0758-71797CF0CE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571" y="3351423"/>
            <a:ext cx="2475187" cy="853249"/>
          </a:xfrm>
          <a:prstGeom prst="rect">
            <a:avLst/>
          </a:prstGeom>
        </p:spPr>
      </p:pic>
      <p:pic>
        <p:nvPicPr>
          <p:cNvPr id="10" name="Picture 9" descr="A road with a brick wall and a sign&#10;&#10;Description automatically generated">
            <a:extLst>
              <a:ext uri="{FF2B5EF4-FFF2-40B4-BE49-F238E27FC236}">
                <a16:creationId xmlns:a16="http://schemas.microsoft.com/office/drawing/2014/main" id="{D0B49E44-FA8C-DCB7-8E78-7E46E557AF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50" y="4371467"/>
            <a:ext cx="2364828" cy="1099159"/>
          </a:xfrm>
          <a:prstGeom prst="rect">
            <a:avLst/>
          </a:prstGeom>
        </p:spPr>
      </p:pic>
      <p:pic>
        <p:nvPicPr>
          <p:cNvPr id="11" name="Picture 10" descr="A road with a brick wall and a sign&#10;&#10;Description automatically generated">
            <a:extLst>
              <a:ext uri="{FF2B5EF4-FFF2-40B4-BE49-F238E27FC236}">
                <a16:creationId xmlns:a16="http://schemas.microsoft.com/office/drawing/2014/main" id="{B2A24DAF-EBF2-3387-717A-BB61754925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50" y="4371467"/>
            <a:ext cx="2364828" cy="10991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E696EF-6361-82F2-032B-C53539918A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571" y="5680555"/>
            <a:ext cx="2648609" cy="69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57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F7351-9E54-A051-E2A9-80AD0424E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3F10D44C-218A-E1B0-F997-DD55A4912C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415539"/>
              </p:ext>
            </p:extLst>
          </p:nvPr>
        </p:nvGraphicFramePr>
        <p:xfrm>
          <a:off x="287009" y="1175490"/>
          <a:ext cx="11265127" cy="5225311"/>
        </p:xfrm>
        <a:graphic>
          <a:graphicData uri="http://schemas.openxmlformats.org/drawingml/2006/table">
            <a:tbl>
              <a:tblPr firstRow="1" firstCol="1" bandRow="1"/>
              <a:tblGrid>
                <a:gridCol w="768578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1781175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600325">
                  <a:extLst>
                    <a:ext uri="{9D8B030D-6E8A-4147-A177-3AD203B41FA5}">
                      <a16:colId xmlns:a16="http://schemas.microsoft.com/office/drawing/2014/main" val="3041025528"/>
                    </a:ext>
                  </a:extLst>
                </a:gridCol>
                <a:gridCol w="300037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7281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1002732">
                <a:tc row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 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Road Marking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Whole Olifantsfontein  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Road &amp; Stormwater 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To be done 11 April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2250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Damage Stormwater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Opposite BP Filling Station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381106"/>
                  </a:ext>
                </a:extLst>
              </a:tr>
              <a:tr h="10027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Pothole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Southward Street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To be done 11 April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428868"/>
                  </a:ext>
                </a:extLst>
              </a:tr>
              <a:tr h="12277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Damage Stormwater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Ultra Liquor Store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To be done 11 April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7015207"/>
                  </a:ext>
                </a:extLst>
              </a:tr>
              <a:tr h="1526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Pothole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Ultra Liquor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7041855"/>
                  </a:ext>
                </a:extLst>
              </a:tr>
              <a:tr h="8862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Blocked Stormwater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Axle Drive Street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Done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4 MARCH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4542229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ECF450E2-C2B3-EF64-B641-5A3264BC7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A7584D-30A1-6721-9DCE-C85528C45A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718" y="1876097"/>
            <a:ext cx="2949418" cy="1197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0E3407-5F40-D5C3-D218-E4541C4165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627" y="3163970"/>
            <a:ext cx="2895600" cy="9656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5BD588-F39E-558F-0AEC-B0F6D68C64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691" y="5524856"/>
            <a:ext cx="2955378" cy="7567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B8CCCF-4841-D00B-43AF-9D898F0CC7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38" y="4248807"/>
            <a:ext cx="2925489" cy="127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18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66047-8FDA-86D9-ED65-93E0BFB35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D715BDBA-CB78-C51E-DEEA-B645147B84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50728"/>
              </p:ext>
            </p:extLst>
          </p:nvPr>
        </p:nvGraphicFramePr>
        <p:xfrm>
          <a:off x="287009" y="1175488"/>
          <a:ext cx="11265127" cy="5367201"/>
        </p:xfrm>
        <a:graphic>
          <a:graphicData uri="http://schemas.openxmlformats.org/drawingml/2006/table">
            <a:tbl>
              <a:tblPr firstRow="1" firstCol="1" bandRow="1"/>
              <a:tblGrid>
                <a:gridCol w="768578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1781175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600325">
                  <a:extLst>
                    <a:ext uri="{9D8B030D-6E8A-4147-A177-3AD203B41FA5}">
                      <a16:colId xmlns:a16="http://schemas.microsoft.com/office/drawing/2014/main" val="3041025528"/>
                    </a:ext>
                  </a:extLst>
                </a:gridCol>
                <a:gridCol w="300037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9223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1555077">
                <a:tc rowSpan="4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Damage water channel Olifantsfontein next to Man Company 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Road &amp; Stormwater 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r>
                        <a:rPr lang="en-US" sz="1400" b="1" dirty="0">
                          <a:solidFill>
                            <a:schemeClr val="accent5"/>
                          </a:solidFill>
                        </a:rPr>
                        <a:t>Water;</a:t>
                      </a:r>
                    </a:p>
                    <a:p>
                      <a:r>
                        <a:rPr lang="en-US" sz="1400" b="1" dirty="0">
                          <a:solidFill>
                            <a:schemeClr val="accent5"/>
                          </a:solidFill>
                        </a:rPr>
                        <a:t>Energy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Consultants to do: Project Feasibility &amp; Initial Assessment, Surveying &amp; Data Collection, Hydraulic &amp; Structural Design and Regulatory Approvals &amp; Permits as soon as a budget is made available after which re-construction work will commence.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7015207"/>
                  </a:ext>
                </a:extLst>
              </a:tr>
              <a:tr h="1933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Blocked Stormwater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 next to Man Company 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7041855"/>
                  </a:ext>
                </a:extLst>
              </a:tr>
              <a:tr h="13616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Blocked Stormwater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Axle Drive Street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To be done 11 April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4542229"/>
                  </a:ext>
                </a:extLst>
              </a:tr>
              <a:tr h="1334741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Pothole 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Westview  Street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2311-2025/02/24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To be done on or before 30 April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7041915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05FBB3B3-6C96-7BA4-D133-C4216BF98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5B03BD-D2AB-D60B-C3D8-60EE8E7CE0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717" y="2094079"/>
            <a:ext cx="2949419" cy="17519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E8D79E-7531-339E-B85C-D722A4A57A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717" y="3941379"/>
            <a:ext cx="2949419" cy="11851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FD6318-DCC7-B6E2-874B-120C3CA6EF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150" y="5221847"/>
            <a:ext cx="3100552" cy="132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56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5359A-52C8-310E-D0EC-4A6E1E270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1AE6F47D-4B9B-82E5-5B69-C6821186D1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141278"/>
              </p:ext>
            </p:extLst>
          </p:nvPr>
        </p:nvGraphicFramePr>
        <p:xfrm>
          <a:off x="287009" y="1175490"/>
          <a:ext cx="11265127" cy="5335669"/>
        </p:xfrm>
        <a:graphic>
          <a:graphicData uri="http://schemas.openxmlformats.org/drawingml/2006/table">
            <a:tbl>
              <a:tblPr firstRow="1" firstCol="1" bandRow="1"/>
              <a:tblGrid>
                <a:gridCol w="768578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1781175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600325">
                  <a:extLst>
                    <a:ext uri="{9D8B030D-6E8A-4147-A177-3AD203B41FA5}">
                      <a16:colId xmlns:a16="http://schemas.microsoft.com/office/drawing/2014/main" val="3041025528"/>
                    </a:ext>
                  </a:extLst>
                </a:gridCol>
                <a:gridCol w="300037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6597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1112398">
                <a:tc row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 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Stormwater drain damage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Westview  Street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2325-2025/02/24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Road &amp; Stormwater 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To be done 11 April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203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Stormwater drain blocked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Beka lane Street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Ref:2346-2025/02/05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381106"/>
                  </a:ext>
                </a:extLst>
              </a:tr>
              <a:tr h="11348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Pothole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Southward Street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To be done 11 April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428868"/>
                  </a:ext>
                </a:extLst>
              </a:tr>
              <a:tr h="11123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Stormwater Damage 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 Industrial Road  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To be done 11 April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7015207"/>
                  </a:ext>
                </a:extLst>
              </a:tr>
              <a:tr h="138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Stormwater Damage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 Nut Road 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7041855"/>
                  </a:ext>
                </a:extLst>
              </a:tr>
              <a:tr h="9740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Blocked Stormwater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Axle Drive Street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To be done 11 April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4542229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4CE64D69-9ADC-002E-9105-69CEE1B04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693E01-A81A-048E-09D8-D7252F6198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708" y="1808614"/>
            <a:ext cx="2896869" cy="1292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F239A1-116D-CE30-3707-9CBE7FD493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708" y="3263462"/>
            <a:ext cx="2974428" cy="104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CF1654-7C27-B443-5E18-17AA11ECC7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709" y="4342441"/>
            <a:ext cx="2974428" cy="1065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BEFCAD-AE63-3DD9-EE98-062B739E41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708" y="5493324"/>
            <a:ext cx="3051987" cy="101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22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13869-193E-CCE4-7B9B-000C34F5A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45FD1BDD-D060-3880-89FE-75D82971A3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420270"/>
              </p:ext>
            </p:extLst>
          </p:nvPr>
        </p:nvGraphicFramePr>
        <p:xfrm>
          <a:off x="287009" y="1175490"/>
          <a:ext cx="11265127" cy="5272606"/>
        </p:xfrm>
        <a:graphic>
          <a:graphicData uri="http://schemas.openxmlformats.org/drawingml/2006/table">
            <a:tbl>
              <a:tblPr firstRow="1" firstCol="1" bandRow="1"/>
              <a:tblGrid>
                <a:gridCol w="768578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1781175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600325">
                  <a:extLst>
                    <a:ext uri="{9D8B030D-6E8A-4147-A177-3AD203B41FA5}">
                      <a16:colId xmlns:a16="http://schemas.microsoft.com/office/drawing/2014/main" val="3041025528"/>
                    </a:ext>
                  </a:extLst>
                </a:gridCol>
                <a:gridCol w="300037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7987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1346812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 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Potholes 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Nut Road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Road &amp; Stormwater 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Done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4 March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246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Damage water channel Olifantsfontein next to Man Company 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381106"/>
                  </a:ext>
                </a:extLst>
              </a:tr>
              <a:tr h="13739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Pothole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Southward Street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Outstanding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Done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11 April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428868"/>
                  </a:ext>
                </a:extLst>
              </a:tr>
              <a:tr h="1506182">
                <a:tc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Tar road washed away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opposite Spar &amp; Axle Road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Outstanding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Olifantsfontein stormwater channel requires maintenance/cleaning and complete reconstruction.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6139339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7790EA05-7545-E4CF-AC6F-DE8144781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E48834-CAB4-E679-C44B-91AAD3F6DC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442" y="3603995"/>
            <a:ext cx="2975694" cy="1313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B94BBB-B660-258B-781C-DB334B3A7B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442" y="1940400"/>
            <a:ext cx="2975694" cy="15854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30ADFC-D9D8-2983-3023-5A260D7CEA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442" y="4995753"/>
            <a:ext cx="1428170" cy="14523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403BD4-94A3-EB0D-B3E7-A3DA81747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9765" y="4995753"/>
            <a:ext cx="1249146" cy="145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85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551803"/>
              </p:ext>
            </p:extLst>
          </p:nvPr>
        </p:nvGraphicFramePr>
        <p:xfrm>
          <a:off x="307747" y="1148592"/>
          <a:ext cx="11265127" cy="5189145"/>
        </p:xfrm>
        <a:graphic>
          <a:graphicData uri="http://schemas.openxmlformats.org/drawingml/2006/table">
            <a:tbl>
              <a:tblPr firstRow="1" firstCol="1" bandRow="1"/>
              <a:tblGrid>
                <a:gridCol w="816203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215064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96154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08232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414357417"/>
                    </a:ext>
                  </a:extLst>
                </a:gridCol>
                <a:gridCol w="237172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963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1311857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Blocked Stormwater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Axle Drive Street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Road &amp; Stormwater 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To be done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11 April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1448224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Pothole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next to BP Filling Station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Done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14 March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672841"/>
                  </a:ext>
                </a:extLst>
              </a:tr>
              <a:tr h="14659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Damage &amp; blocked Stormwater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opposite Spar &amp; Axle Road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2404-2025/02/24</a:t>
                      </a: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To be done 11 April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647621"/>
                  </a:ext>
                </a:extLst>
              </a:tr>
            </a:tbl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C9B21D-452D-8C6E-D39D-FDD367C638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188" y="2119504"/>
            <a:ext cx="2348686" cy="1309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EB4C4B-CEFE-2DD0-8111-89675B609D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187" y="3525028"/>
            <a:ext cx="2369425" cy="1309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0A915C-1BA3-2D13-11D6-CECD33752C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186" y="4930552"/>
            <a:ext cx="2369426" cy="140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35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1689314" y="2572530"/>
            <a:ext cx="5354037" cy="2444313"/>
          </a:xfrm>
        </p:spPr>
        <p:txBody>
          <a:bodyPr>
            <a:normAutofit fontScale="55000" lnSpcReduction="20000"/>
          </a:bodyPr>
          <a:lstStyle/>
          <a:p>
            <a:pPr algn="r"/>
            <a:endParaRPr lang="en-US" sz="5200" b="1" dirty="0">
              <a:solidFill>
                <a:schemeClr val="tx2">
                  <a:lumMod val="50000"/>
                </a:schemeClr>
              </a:solidFill>
            </a:endParaRPr>
          </a:p>
          <a:p>
            <a:pPr lvl="0" algn="ctr"/>
            <a:endParaRPr lang="en-US" sz="4800" b="1" dirty="0">
              <a:solidFill>
                <a:srgbClr val="535353">
                  <a:lumMod val="50000"/>
                </a:srgbClr>
              </a:solidFill>
            </a:endParaRPr>
          </a:p>
          <a:p>
            <a:pPr lvl="0" algn="ctr"/>
            <a:endParaRPr lang="en-US" sz="4800" b="1" dirty="0">
              <a:solidFill>
                <a:srgbClr val="535353">
                  <a:lumMod val="50000"/>
                </a:srgbClr>
              </a:solidFill>
            </a:endParaRPr>
          </a:p>
          <a:p>
            <a:pPr lvl="0" algn="ctr"/>
            <a:endParaRPr lang="en-US" sz="4800" b="1" dirty="0">
              <a:solidFill>
                <a:srgbClr val="535353">
                  <a:lumMod val="50000"/>
                </a:srgbClr>
              </a:solidFill>
            </a:endParaRPr>
          </a:p>
          <a:p>
            <a:pPr lvl="0" algn="ctr"/>
            <a:r>
              <a:rPr lang="en-US" sz="8700" b="1" dirty="0">
                <a:solidFill>
                  <a:srgbClr val="535353">
                    <a:lumMod val="50000"/>
                  </a:srgbClr>
                </a:solidFill>
              </a:rPr>
              <a:t>TEMBISA </a:t>
            </a:r>
          </a:p>
          <a:p>
            <a:pPr lvl="0" algn="ctr"/>
            <a:r>
              <a:rPr lang="en-US" sz="8700" b="1" dirty="0">
                <a:solidFill>
                  <a:srgbClr val="535353">
                    <a:lumMod val="50000"/>
                  </a:srgbClr>
                </a:solidFill>
              </a:rPr>
              <a:t>WARD PROFILE</a:t>
            </a:r>
          </a:p>
          <a:p>
            <a:pPr algn="r"/>
            <a:endParaRPr lang="en-US" sz="15400" dirty="0">
              <a:solidFill>
                <a:schemeClr val="tx2">
                  <a:lumMod val="50000"/>
                </a:schemeClr>
              </a:solidFill>
            </a:endParaRPr>
          </a:p>
          <a:p>
            <a:pPr algn="r"/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 descr="C:\Users\pontshom01\AppData\Local\Microsoft\Windows\INetCache\Content.Word\IMG-20191002-WA0015.jpg">
            <a:extLst>
              <a:ext uri="{FF2B5EF4-FFF2-40B4-BE49-F238E27FC236}">
                <a16:creationId xmlns:a16="http://schemas.microsoft.com/office/drawing/2014/main" id="{2AC15713-47EA-89F0-0638-A47E59C5F57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350" y="0"/>
            <a:ext cx="514864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169123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2FA3B-52FD-63D6-F1F2-61FC4A866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0DE75F2B-3BB5-441F-A373-C308730BAB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417240"/>
              </p:ext>
            </p:extLst>
          </p:nvPr>
        </p:nvGraphicFramePr>
        <p:xfrm>
          <a:off x="307747" y="1148593"/>
          <a:ext cx="11265127" cy="5512360"/>
        </p:xfrm>
        <a:graphic>
          <a:graphicData uri="http://schemas.openxmlformats.org/drawingml/2006/table">
            <a:tbl>
              <a:tblPr firstRow="1" firstCol="1" bandRow="1"/>
              <a:tblGrid>
                <a:gridCol w="816203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215064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96154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08232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414357417"/>
                    </a:ext>
                  </a:extLst>
                </a:gridCol>
                <a:gridCol w="237172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8314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77895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Damage Stormwater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</a:t>
                      </a:r>
                      <a:r>
                        <a:rPr lang="en-US" sz="1200" kern="1200" dirty="0" err="1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Beksteen</a:t>
                      </a: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Road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Road &amp; Stormwater 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To be done 11 April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9803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Pothole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opposite Adcock Ingram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Done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7 MARCH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1126737"/>
                  </a:ext>
                </a:extLst>
              </a:tr>
              <a:tr h="7882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Pothole Whole Street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Hammer Road 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To be done 11 April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4631408"/>
                  </a:ext>
                </a:extLst>
              </a:tr>
              <a:tr h="772510">
                <a:tc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Blocked Stormwater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Hammer Street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Outstanding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To be done 11 April 2025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5345464"/>
                  </a:ext>
                </a:extLst>
              </a:tr>
              <a:tr h="1265548">
                <a:tc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Damage Stormwater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opposite Clover Company 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Outstanding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1246610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2F303DBF-6638-FCBC-EEFB-B15E91547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2056782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F8362-A8B0-FD8A-357C-C197985B1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54E95B-DC14-9B4C-CE3E-E752586899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1738" y="3948953"/>
            <a:ext cx="6747641" cy="116958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 Road and Stormwater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3757B-AF56-F7D0-4097-C8876E2B94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accent5"/>
                </a:solidFill>
              </a:rPr>
              <a:t>Ward 89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2F08E03-C843-C6C1-FB3A-906993AF1C03}"/>
              </a:ext>
            </a:extLst>
          </p:cNvPr>
          <p:cNvGraphicFramePr/>
          <p:nvPr/>
        </p:nvGraphicFramePr>
        <p:xfrm>
          <a:off x="5097801" y="0"/>
          <a:ext cx="709419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B68E7461-76CB-E8F5-C433-DD0900D3D982}"/>
              </a:ext>
            </a:extLst>
          </p:cNvPr>
          <p:cNvSpPr txBox="1"/>
          <p:nvPr/>
        </p:nvSpPr>
        <p:spPr>
          <a:xfrm>
            <a:off x="8644900" y="5693158"/>
            <a:ext cx="1935508" cy="45278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9646" tIns="68580" rIns="68580" bIns="68580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1800" b="1" kern="1200" dirty="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6425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285B1-95D4-D348-0A07-46904F964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11E04C6E-5A27-AB43-5542-8C9F761692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110972"/>
              </p:ext>
            </p:extLst>
          </p:nvPr>
        </p:nvGraphicFramePr>
        <p:xfrm>
          <a:off x="307747" y="1148595"/>
          <a:ext cx="11265127" cy="5258112"/>
        </p:xfrm>
        <a:graphic>
          <a:graphicData uri="http://schemas.openxmlformats.org/drawingml/2006/table">
            <a:tbl>
              <a:tblPr firstRow="1" firstCol="1" bandRow="1"/>
              <a:tblGrid>
                <a:gridCol w="816203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215064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96154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08232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414357417"/>
                    </a:ext>
                  </a:extLst>
                </a:gridCol>
                <a:gridCol w="237172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4351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1120591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Sidewalks, road shoulders and cleaning of road surface assessment Spanner Road: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Road and Stormwater  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1165409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Sidewalks, road shoulders and cleaning of road surface assessment Upper </a:t>
                      </a:r>
                      <a:r>
                        <a:rPr lang="en-US" sz="1200" b="1" i="0" u="none" strike="noStrike" kern="1200" baseline="0" dirty="0" err="1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Upper</a:t>
                      </a: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 Spanner Road: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117968"/>
                  </a:ext>
                </a:extLst>
              </a:tr>
              <a:tr h="1165409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Sidewalks, road shoulders and cleaning of road surface assessment Industry Road: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4702768"/>
                  </a:ext>
                </a:extLst>
              </a:tr>
              <a:tr h="1165409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Sidewalks, road shoulders and cleaning of road surface assessment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Nail Road 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9407955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CF8C311C-F814-005A-64A2-4E3543A16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8257F-1194-D032-DA55-EB9210553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0614" y="1637326"/>
            <a:ext cx="2332259" cy="959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A7C50A-AD6F-F568-52B0-566078966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0613" y="2826099"/>
            <a:ext cx="2228297" cy="12058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587226-B3F6-7E22-B708-5D19F5039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0613" y="4082841"/>
            <a:ext cx="2228296" cy="11378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E90F51-0378-BD2B-8930-E47B44030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0612" y="5315312"/>
            <a:ext cx="2228295" cy="109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32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AA71F-CA7B-4C97-035F-FD93A0196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8C5223F8-2045-0E7B-ACB9-79C76B1C2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809204"/>
              </p:ext>
            </p:extLst>
          </p:nvPr>
        </p:nvGraphicFramePr>
        <p:xfrm>
          <a:off x="307747" y="1148595"/>
          <a:ext cx="11265127" cy="3886512"/>
        </p:xfrm>
        <a:graphic>
          <a:graphicData uri="http://schemas.openxmlformats.org/drawingml/2006/table">
            <a:tbl>
              <a:tblPr firstRow="1" firstCol="1" bandRow="1"/>
              <a:tblGrid>
                <a:gridCol w="816203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215064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96154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08232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414357417"/>
                    </a:ext>
                  </a:extLst>
                </a:gridCol>
                <a:gridCol w="237172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4351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1120591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Sidewalks, road shoulders and cleaning of road surface assessment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Southward Drive: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Road and Stormwater  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1165409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Sidewalks, road shoulders and cleaning of road surface assessment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Axle Drive: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4702768"/>
                  </a:ext>
                </a:extLst>
              </a:tr>
              <a:tr h="1165409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Sidewalks, road shoulders and cleaning of road surface assessment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Olifantsfontein Road: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2091734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56FC0D09-1533-F1B6-F2BD-6F5A8C5F9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B0AF96-CBA6-1BCD-DFB9-54DBB8CF1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070" y="1637326"/>
            <a:ext cx="2228295" cy="1037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28E175-46FB-0DAD-CF15-87CCF9B41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0069" y="2758005"/>
            <a:ext cx="2228295" cy="10377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96EC21-440F-5F36-BE57-00D5A68F4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0069" y="3878684"/>
            <a:ext cx="2228294" cy="115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25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42AAA-16CA-8AA3-8418-74927DCC7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FA6D3B5D-E8CB-C838-195C-37597C1F87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500435"/>
              </p:ext>
            </p:extLst>
          </p:nvPr>
        </p:nvGraphicFramePr>
        <p:xfrm>
          <a:off x="307747" y="1148595"/>
          <a:ext cx="11265127" cy="4092703"/>
        </p:xfrm>
        <a:graphic>
          <a:graphicData uri="http://schemas.openxmlformats.org/drawingml/2006/table">
            <a:tbl>
              <a:tblPr firstRow="1" firstCol="1" bandRow="1"/>
              <a:tblGrid>
                <a:gridCol w="816203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215064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96154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08232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414357417"/>
                    </a:ext>
                  </a:extLst>
                </a:gridCol>
                <a:gridCol w="237172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4351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1120591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Sidewalks, road shoulders and cleaning of road surface assessment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Bank Street: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Road and Stormwater  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1165409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Sidewalks, road shoulders and cleaning of road surface assessment  Porcelain Road: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117968"/>
                  </a:ext>
                </a:extLst>
              </a:tr>
              <a:tr h="1165409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Sidewalks, road shoulders and cleaning of road surface assessment </a:t>
                      </a:r>
                      <a:r>
                        <a:rPr lang="en-US" sz="1200" b="1" i="0" u="none" strike="noStrike" kern="1200" baseline="0" dirty="0" err="1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MainRoad</a:t>
                      </a: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 (Service Road):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4702768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75E7F4DB-2DD2-7DE0-13A5-95A8CDB2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E365A7-1D91-746D-92FF-26C1E7F08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342" y="1637326"/>
            <a:ext cx="2131020" cy="10280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AA54F5-F99F-17A3-E3C3-4A8A54251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0341" y="2747536"/>
            <a:ext cx="2131019" cy="12058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40D242-9FF7-749E-6F0D-5226B04A7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0341" y="4117653"/>
            <a:ext cx="2131018" cy="110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07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E5C12-B953-4ED1-D114-0D2877D7D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2E4700-569C-F80A-AA4F-35A4C3AB97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1738" y="3948953"/>
            <a:ext cx="6747641" cy="116958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 Road and Stormwater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CDC7F-0627-0C51-680E-C677A26F8E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accent5"/>
                </a:solidFill>
              </a:rPr>
              <a:t>Ward 89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41A4C28-A48B-11A7-1E60-B1EED35BC87C}"/>
              </a:ext>
            </a:extLst>
          </p:cNvPr>
          <p:cNvGraphicFramePr/>
          <p:nvPr/>
        </p:nvGraphicFramePr>
        <p:xfrm>
          <a:off x="5097801" y="0"/>
          <a:ext cx="709419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46E093B6-5AA7-DD7A-64AE-41C4E63D4C0E}"/>
              </a:ext>
            </a:extLst>
          </p:cNvPr>
          <p:cNvSpPr txBox="1"/>
          <p:nvPr/>
        </p:nvSpPr>
        <p:spPr>
          <a:xfrm>
            <a:off x="8644900" y="5693158"/>
            <a:ext cx="1935508" cy="45278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9646" tIns="68580" rIns="68580" bIns="68580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1800" b="1" kern="1200" dirty="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8057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B79C7-99A5-EB65-FF44-326F8A307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AF66E20-5399-1F15-9EAF-03EF24EA08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30869"/>
              </p:ext>
            </p:extLst>
          </p:nvPr>
        </p:nvGraphicFramePr>
        <p:xfrm>
          <a:off x="307747" y="1148595"/>
          <a:ext cx="11265127" cy="5258112"/>
        </p:xfrm>
        <a:graphic>
          <a:graphicData uri="http://schemas.openxmlformats.org/drawingml/2006/table">
            <a:tbl>
              <a:tblPr firstRow="1" firstCol="1" bandRow="1"/>
              <a:tblGrid>
                <a:gridCol w="816203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215064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96154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08232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414357417"/>
                    </a:ext>
                  </a:extLst>
                </a:gridCol>
                <a:gridCol w="237172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4351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1120591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Traffic signal assessment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Olifantsfontein Road and Spanner Road: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Road and Stormwater  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1165409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Traffic signal assessment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Olifantsfontein Road and Industry Road: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117968"/>
                  </a:ext>
                </a:extLst>
              </a:tr>
              <a:tr h="1165409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Traffic signal assessment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Axle Drive: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4702768"/>
                  </a:ext>
                </a:extLst>
              </a:tr>
              <a:tr h="1165409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Traffic signal assessment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Olifantsfontein Road and Reginald Street: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3171609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1C1351C9-BF05-2646-B6AD-A3EA026C8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BD71AA-C50F-D147-A5F7-4F1A4411E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070" y="5287197"/>
            <a:ext cx="2218568" cy="11195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5E8AF1-7630-95E2-815A-7CEBC0409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0070" y="4081395"/>
            <a:ext cx="2218568" cy="1119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74F554-79C8-7763-7E24-D8555B6FE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0069" y="2776605"/>
            <a:ext cx="2218567" cy="12058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EF1812-14D4-0280-B72D-FC58EC350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0068" y="1597697"/>
            <a:ext cx="2218567" cy="107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39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CAFF2-6BCD-9060-DD4C-1486AF4B8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7CF5952-E50E-A95E-414B-3E488F82C9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302917"/>
              </p:ext>
            </p:extLst>
          </p:nvPr>
        </p:nvGraphicFramePr>
        <p:xfrm>
          <a:off x="307747" y="1148595"/>
          <a:ext cx="11265127" cy="5258112"/>
        </p:xfrm>
        <a:graphic>
          <a:graphicData uri="http://schemas.openxmlformats.org/drawingml/2006/table">
            <a:tbl>
              <a:tblPr firstRow="1" firstCol="1" bandRow="1"/>
              <a:tblGrid>
                <a:gridCol w="816203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215064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96154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08232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414357417"/>
                    </a:ext>
                  </a:extLst>
                </a:gridCol>
                <a:gridCol w="237172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4351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1120591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Traffic signs and road markings assessment Olifantsfontein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Upper Spanner Road: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Road and Stormwater  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1165409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Traffic signal assessment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Spanner Road: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117968"/>
                  </a:ext>
                </a:extLst>
              </a:tr>
              <a:tr h="1165409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Traffic signal assessment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Industry Road: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4702768"/>
                  </a:ext>
                </a:extLst>
              </a:tr>
              <a:tr h="1165409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Traffic signal assessment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Olifantsfontein Road and Reginald Street: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3171609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70E99961-C9E2-9578-9642-FB1CD6282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1090293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77EE1-E1C5-9848-ECC3-4BDD370D1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D631A86-5414-2ECD-03F6-5B727F9582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717508"/>
              </p:ext>
            </p:extLst>
          </p:nvPr>
        </p:nvGraphicFramePr>
        <p:xfrm>
          <a:off x="307747" y="1148595"/>
          <a:ext cx="11265127" cy="5258112"/>
        </p:xfrm>
        <a:graphic>
          <a:graphicData uri="http://schemas.openxmlformats.org/drawingml/2006/table">
            <a:tbl>
              <a:tblPr firstRow="1" firstCol="1" bandRow="1"/>
              <a:tblGrid>
                <a:gridCol w="816203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215064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96154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08232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414357417"/>
                    </a:ext>
                  </a:extLst>
                </a:gridCol>
                <a:gridCol w="237172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4351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1120591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Traffic signs and road markings assessment Olifantsfontein Olifantsfontein Road: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Road and Stormwater  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1165409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Traffic signal assessment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Park Street: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117968"/>
                  </a:ext>
                </a:extLst>
              </a:tr>
              <a:tr h="1165409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Traffic signal assessment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Westview Road: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4702768"/>
                  </a:ext>
                </a:extLst>
              </a:tr>
              <a:tr h="1165409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Traffic signal assessment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 Nail Road: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3171609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F7C83FA2-0B9E-D29B-2836-DFEFFB4DA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DAE89E-E0DA-9340-0C12-D6E603DBA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8708" y="5225224"/>
            <a:ext cx="2179658" cy="12058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9685E4-C871-3DB2-E3D4-8B2D899B9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8707" y="4046316"/>
            <a:ext cx="2179657" cy="12058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F57301-AC8C-7B47-7215-5647F9C07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8704" y="2793020"/>
            <a:ext cx="2179657" cy="12058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C472A9-6C3D-E543-2548-EF0E3F7546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4191" y="1618963"/>
            <a:ext cx="2264170" cy="99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113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CE7BB-79FC-2026-E935-247249275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5BB4B206-D47E-1CBA-5C13-6244D3A568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376474"/>
              </p:ext>
            </p:extLst>
          </p:nvPr>
        </p:nvGraphicFramePr>
        <p:xfrm>
          <a:off x="307747" y="1148595"/>
          <a:ext cx="11265127" cy="5258112"/>
        </p:xfrm>
        <a:graphic>
          <a:graphicData uri="http://schemas.openxmlformats.org/drawingml/2006/table">
            <a:tbl>
              <a:tblPr firstRow="1" firstCol="1" bandRow="1"/>
              <a:tblGrid>
                <a:gridCol w="816203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215064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96154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08232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414357417"/>
                    </a:ext>
                  </a:extLst>
                </a:gridCol>
                <a:gridCol w="237172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4351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1120591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Traffic signs and road markings assessment Olifantsfontein Axle Drive: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Road and Stormwater  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1165409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Traffic signal assessment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Porcelain Road: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117968"/>
                  </a:ext>
                </a:extLst>
              </a:tr>
              <a:tr h="1165409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Traffic signal assessment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Pebble Lane: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4702768"/>
                  </a:ext>
                </a:extLst>
              </a:tr>
              <a:tr h="1165409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Traffic signal assessment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i="0" u="none" strike="noStrike" kern="1200" baseline="0" dirty="0" err="1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Keramiek</a:t>
                      </a: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 Street: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3171609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272C0006-E098-1624-B489-8028A7F46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15FCF5-9730-157A-0800-794C3E80B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0614" y="5301573"/>
            <a:ext cx="2247751" cy="11051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9D8293-2BAA-C572-7359-031C03C3E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0614" y="4095770"/>
            <a:ext cx="2247750" cy="11051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48E119-171D-3917-1788-F9624431C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0613" y="2789298"/>
            <a:ext cx="2247749" cy="12058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C9AC09-82D7-B4A4-535F-757B667758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1270" y="1610390"/>
            <a:ext cx="2197091" cy="107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34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725488" y="1563688"/>
            <a:ext cx="10741025" cy="4464050"/>
          </a:xfrm>
        </p:spPr>
        <p:txBody>
          <a:bodyPr/>
          <a:lstStyle/>
          <a:p>
            <a:pPr fontAlgn="t">
              <a:spcBef>
                <a:spcPts val="0"/>
              </a:spcBef>
              <a:defRPr/>
            </a:pPr>
            <a:endParaRPr lang="en-ZA" b="1">
              <a:solidFill>
                <a:schemeClr val="accent5"/>
              </a:solidFill>
              <a:ea typeface="+mn-ea"/>
            </a:endParaRPr>
          </a:p>
          <a:p>
            <a:pPr fontAlgn="t">
              <a:spcBef>
                <a:spcPts val="0"/>
              </a:spcBef>
              <a:defRPr/>
            </a:pPr>
            <a:endParaRPr lang="en-ZA" b="1">
              <a:solidFill>
                <a:schemeClr val="accent5"/>
              </a:solidFill>
              <a:ea typeface="+mn-ea"/>
            </a:endParaRPr>
          </a:p>
          <a:p>
            <a:pPr fontAlgn="t">
              <a:spcBef>
                <a:spcPts val="0"/>
              </a:spcBef>
              <a:defRPr/>
            </a:pPr>
            <a:endParaRPr lang="en-ZA" b="1">
              <a:solidFill>
                <a:schemeClr val="accent5"/>
              </a:solidFill>
              <a:ea typeface="+mn-ea"/>
            </a:endParaRPr>
          </a:p>
          <a:p>
            <a:pPr fontAlgn="t">
              <a:spcBef>
                <a:spcPts val="0"/>
              </a:spcBef>
              <a:defRPr/>
            </a:pPr>
            <a:endParaRPr lang="en-ZA" b="1">
              <a:solidFill>
                <a:schemeClr val="accent5"/>
              </a:solidFill>
              <a:ea typeface="+mn-ea"/>
            </a:endParaRPr>
          </a:p>
          <a:p>
            <a:pPr fontAlgn="auto">
              <a:spcBef>
                <a:spcPts val="0"/>
              </a:spcBef>
              <a:defRPr/>
            </a:pPr>
            <a:endParaRPr>
              <a:solidFill>
                <a:schemeClr val="accent5"/>
              </a:solidFill>
              <a:ea typeface="+mn-ea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5488" y="580960"/>
            <a:ext cx="9571037" cy="498604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5"/>
                </a:solidFill>
              </a:rPr>
              <a:t>TEMBISA </a:t>
            </a:r>
            <a:r>
              <a:rPr lang="en-US" sz="2400" b="1" dirty="0"/>
              <a:t> WIC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686154"/>
              </p:ext>
            </p:extLst>
          </p:nvPr>
        </p:nvGraphicFramePr>
        <p:xfrm>
          <a:off x="725487" y="1227828"/>
          <a:ext cx="10741025" cy="55028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34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5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41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320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Councilor</a:t>
                      </a: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Areas</a:t>
                      </a:r>
                      <a:r>
                        <a:rPr lang="en-US" sz="1800" baseline="0" dirty="0"/>
                        <a:t> </a:t>
                      </a:r>
                      <a:endParaRPr lang="en-US" sz="1800" dirty="0"/>
                    </a:p>
                  </a:txBody>
                  <a:tcPr marL="91433" marR="91433" marT="45726" marB="457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5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5"/>
                          </a:solidFill>
                          <a:latin typeface="+mj-lt"/>
                        </a:rPr>
                        <a:t>    MMC</a:t>
                      </a:r>
                      <a:r>
                        <a:rPr lang="en-US" sz="1200" baseline="0" dirty="0">
                          <a:solidFill>
                            <a:schemeClr val="accent5"/>
                          </a:solidFill>
                          <a:latin typeface="+mj-lt"/>
                        </a:rPr>
                        <a:t> Deployed </a:t>
                      </a:r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5"/>
                          </a:solidFill>
                          <a:latin typeface="+mj-lt"/>
                        </a:rPr>
                        <a:t>MMC Sizakele Masuku (Service Delivery </a:t>
                      </a:r>
                    </a:p>
                    <a:p>
                      <a:r>
                        <a:rPr lang="en-US" sz="1200" dirty="0">
                          <a:solidFill>
                            <a:schemeClr val="accent5"/>
                          </a:solidFill>
                          <a:latin typeface="+mj-lt"/>
                        </a:rPr>
                        <a:t>MMC Doctor Xhakaza (Governance)</a:t>
                      </a: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91433" marR="91433" marT="45726" marB="4572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5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5"/>
                          </a:solidFill>
                          <a:latin typeface="+mj-lt"/>
                        </a:rPr>
                        <a:t>   WIC, CRM Manager </a:t>
                      </a: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5"/>
                          </a:solidFill>
                          <a:latin typeface="+mj-lt"/>
                        </a:rPr>
                        <a:t>Ms.</a:t>
                      </a:r>
                      <a:r>
                        <a:rPr lang="en-US" sz="1200" baseline="0" dirty="0">
                          <a:solidFill>
                            <a:schemeClr val="accent5"/>
                          </a:solidFill>
                          <a:latin typeface="+mj-lt"/>
                        </a:rPr>
                        <a:t> Makhosazana Dhladhla</a:t>
                      </a:r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5"/>
                          </a:solidFill>
                          <a:latin typeface="+mj-lt"/>
                        </a:rPr>
                        <a:t>Tembisa 1 &amp; 2</a:t>
                      </a:r>
                    </a:p>
                  </a:txBody>
                  <a:tcPr marL="91433" marR="91433" marT="45726" marB="4572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50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5"/>
                          </a:solidFill>
                          <a:latin typeface="+mj-lt"/>
                        </a:rPr>
                        <a:t>     Ward No. </a:t>
                      </a: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5"/>
                          </a:solidFill>
                          <a:latin typeface="+mj-lt"/>
                        </a:rPr>
                        <a:t>Councilor </a:t>
                      </a: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5"/>
                          </a:solidFill>
                          <a:latin typeface="+mj-lt"/>
                        </a:rPr>
                        <a:t>Areas</a:t>
                      </a:r>
                    </a:p>
                  </a:txBody>
                  <a:tcPr marL="91433" marR="91433" marT="45726" marB="4572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9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5"/>
                          </a:solidFill>
                          <a:latin typeface="+mj-lt"/>
                        </a:rPr>
                        <a:t>01</a:t>
                      </a: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ZA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Cllr. Derek Edwin Thomson</a:t>
                      </a:r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Clayville Ext 26-33. Midstream</a:t>
                      </a:r>
                      <a:endParaRPr lang="en-ZA" sz="12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3" marR="91433" marT="45726" marB="4572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98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5"/>
                          </a:solidFill>
                          <a:latin typeface="+mj-lt"/>
                        </a:rPr>
                        <a:t>02</a:t>
                      </a: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5"/>
                          </a:solidFill>
                          <a:latin typeface="+mj-lt"/>
                        </a:rPr>
                        <a:t>Cllr. Thato</a:t>
                      </a:r>
                      <a:r>
                        <a:rPr lang="en-US" sz="1200" baseline="0" dirty="0">
                          <a:solidFill>
                            <a:schemeClr val="accent5"/>
                          </a:solidFill>
                          <a:latin typeface="+mj-lt"/>
                        </a:rPr>
                        <a:t> Mashiane</a:t>
                      </a:r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0" i="0" u="none" strike="noStrike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Tswelopele Ext.1,Zones 04,07,08,09,10,11,&amp;12,Duduza North: Block A and half of Bock E,D,E&amp;EE.</a:t>
                      </a:r>
                    </a:p>
                  </a:txBody>
                  <a:tcPr marL="91433" marR="91433" marT="45726" marB="45726"/>
                </a:tc>
                <a:extLst>
                  <a:ext uri="{0D108BD9-81ED-4DB2-BD59-A6C34878D82A}">
                    <a16:rowId xmlns:a16="http://schemas.microsoft.com/office/drawing/2014/main" val="2718151820"/>
                  </a:ext>
                </a:extLst>
              </a:tr>
              <a:tr h="44980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5"/>
                          </a:solidFill>
                          <a:latin typeface="+mj-lt"/>
                        </a:rPr>
                        <a:t>03</a:t>
                      </a: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5"/>
                          </a:solidFill>
                          <a:latin typeface="+mj-lt"/>
                        </a:rPr>
                        <a:t>Cllr. Kedibone Yvonne Machete</a:t>
                      </a: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Winnie Mandela Zone </a:t>
                      </a:r>
                      <a:r>
                        <a:rPr lang="en-ZA" sz="1200" b="0" i="0" u="none" strike="noStrike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02,03,</a:t>
                      </a:r>
                      <a:r>
                        <a:rPr lang="pl-PL" sz="1200" b="0" i="0" u="none" strike="noStrike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05, 06, 07, 08, 10</a:t>
                      </a:r>
                    </a:p>
                  </a:txBody>
                  <a:tcPr marL="91433" marR="91433" marT="45726" marB="4572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637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5"/>
                          </a:solidFill>
                          <a:latin typeface="+mj-lt"/>
                        </a:rPr>
                        <a:t>07</a:t>
                      </a: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ZA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Cllr. Thabang Asaph Jiyane</a:t>
                      </a:r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ZA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Temong, </a:t>
                      </a:r>
                      <a:r>
                        <a:rPr lang="en-ZA" sz="1200" kern="1200" dirty="0" err="1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Maokeng</a:t>
                      </a:r>
                      <a:r>
                        <a:rPr lang="en-ZA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,</a:t>
                      </a:r>
                      <a:r>
                        <a:rPr lang="en-ZA" sz="1200" kern="1200" dirty="0" err="1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Maokeng</a:t>
                      </a:r>
                      <a:r>
                        <a:rPr lang="en-ZA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Ext., Tsenelong &amp; Ext, </a:t>
                      </a:r>
                      <a:r>
                        <a:rPr lang="en-ZA" sz="1200" kern="1200" dirty="0" err="1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Leboeng</a:t>
                      </a:r>
                      <a:r>
                        <a:rPr lang="en-ZA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200" dirty="0">
                        <a:solidFill>
                          <a:schemeClr val="accent5"/>
                        </a:solidFill>
                      </a:endParaRPr>
                    </a:p>
                  </a:txBody>
                  <a:tcPr marL="91433" marR="91433" marT="45726" marB="4572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022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accent5"/>
                          </a:solidFill>
                          <a:latin typeface="+mj-lt"/>
                        </a:rPr>
                        <a:t>89</a:t>
                      </a: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ZA" sz="1200" b="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Cllr Tsoarelo Pudi</a:t>
                      </a:r>
                      <a:endParaRPr lang="en-US" sz="1200" b="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ZA" sz="1200" b="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Greater Hospital View, L&amp;J Farm, Winnie Mandela Zone 1,2 &amp;3, Clayville East &amp; West, Clayville Ext.21,27&amp;34, Midrand Village.</a:t>
                      </a:r>
                      <a:endParaRPr lang="en-US" sz="1200" b="0" dirty="0">
                        <a:solidFill>
                          <a:schemeClr val="accent5"/>
                        </a:solidFill>
                      </a:endParaRPr>
                    </a:p>
                  </a:txBody>
                  <a:tcPr marL="91433" marR="91433" marT="45726" marB="45726"/>
                </a:tc>
                <a:extLst>
                  <a:ext uri="{0D108BD9-81ED-4DB2-BD59-A6C34878D82A}">
                    <a16:rowId xmlns:a16="http://schemas.microsoft.com/office/drawing/2014/main" val="932066259"/>
                  </a:ext>
                </a:extLst>
              </a:tr>
              <a:tr h="60949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5"/>
                          </a:solidFill>
                          <a:latin typeface="+mj-lt"/>
                        </a:rPr>
                        <a:t>100</a:t>
                      </a: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5"/>
                          </a:solidFill>
                          <a:latin typeface="+mj-lt"/>
                        </a:rPr>
                        <a:t>Cllr. Bennet</a:t>
                      </a:r>
                      <a:r>
                        <a:rPr lang="en-US" sz="1200" b="1" baseline="0" dirty="0">
                          <a:solidFill>
                            <a:schemeClr val="accent5"/>
                          </a:solidFill>
                          <a:latin typeface="+mj-lt"/>
                        </a:rPr>
                        <a:t> Mluleki Khota</a:t>
                      </a:r>
                      <a:r>
                        <a:rPr lang="en-US" sz="1200" b="1" dirty="0">
                          <a:solidFill>
                            <a:schemeClr val="accent5"/>
                          </a:solidFill>
                          <a:latin typeface="+mj-lt"/>
                        </a:rPr>
                        <a:t> </a:t>
                      </a: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b="1" i="0" u="none" strike="noStrike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Sethokga Hostel, Sethokga Section, Ext 07,  Ext 9, Moriting, Freedom Square, Hospital Hill.</a:t>
                      </a:r>
                    </a:p>
                    <a:p>
                      <a:endParaRPr lang="en-US" b="1" dirty="0">
                        <a:solidFill>
                          <a:schemeClr val="accent5"/>
                        </a:solidFill>
                      </a:endParaRPr>
                    </a:p>
                  </a:txBody>
                  <a:tcPr marL="91433" marR="91433" marT="45726" marB="4572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949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5"/>
                          </a:solidFill>
                          <a:latin typeface="+mj-lt"/>
                        </a:rPr>
                        <a:t>102</a:t>
                      </a: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ZA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Cllr. Madimetja Mabye</a:t>
                      </a:r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dirty="0" err="1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Duduza</a:t>
                      </a:r>
                      <a:r>
                        <a:rPr lang="en-ZA" sz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Clayville Ext.45,71,76,79 &amp; 80(Partly), 9, 10, 12, Tswelopele Ext 1 ,6 &amp; 8 Tswelopele Transit.</a:t>
                      </a:r>
                      <a:endParaRPr lang="en-US" sz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1497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4861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2AA7F-F2CD-0FB6-037A-4597C211E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685410FC-6618-9FCA-DC83-6A6604383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308993"/>
              </p:ext>
            </p:extLst>
          </p:nvPr>
        </p:nvGraphicFramePr>
        <p:xfrm>
          <a:off x="307747" y="1148595"/>
          <a:ext cx="11265127" cy="5258112"/>
        </p:xfrm>
        <a:graphic>
          <a:graphicData uri="http://schemas.openxmlformats.org/drawingml/2006/table">
            <a:tbl>
              <a:tblPr firstRow="1" firstCol="1" bandRow="1"/>
              <a:tblGrid>
                <a:gridCol w="816203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215064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96154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08232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414357417"/>
                    </a:ext>
                  </a:extLst>
                </a:gridCol>
                <a:gridCol w="237172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4351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1120591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Traffic signs and road markings assessment Olifantsfontein Bank Street: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Road and Stormwater  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1165409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Traffic signal assessment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Hammer Road: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117968"/>
                  </a:ext>
                </a:extLst>
              </a:tr>
              <a:tr h="1165409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Traffic signal assessment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 err="1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Baksteen</a:t>
                      </a: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 Road: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4702768"/>
                  </a:ext>
                </a:extLst>
              </a:tr>
              <a:tr h="1165409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Traffic signal assessment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 Koppel Road: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3171609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FE94907D-A98B-6535-C995-DF8CBF1B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F4C172-74D1-D7E4-0759-EEAE10531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886" y="5282119"/>
            <a:ext cx="2199113" cy="11245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2524CE-3C5D-DD2F-12AA-063A66328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0885" y="4103211"/>
            <a:ext cx="2219851" cy="11245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0C179A-F1F4-CF59-7906-B167A12BF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7097" y="2754789"/>
            <a:ext cx="2182901" cy="12058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B66213-8502-299E-6E83-A08CE88297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2088" y="1637326"/>
            <a:ext cx="2167909" cy="97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55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4B69F-58C3-D4B2-75BB-2E48AF9F1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6B281A88-5CCA-9BD1-532F-2FE619E016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703689"/>
              </p:ext>
            </p:extLst>
          </p:nvPr>
        </p:nvGraphicFramePr>
        <p:xfrm>
          <a:off x="307747" y="1148595"/>
          <a:ext cx="11265127" cy="1555694"/>
        </p:xfrm>
        <a:graphic>
          <a:graphicData uri="http://schemas.openxmlformats.org/drawingml/2006/table">
            <a:tbl>
              <a:tblPr firstRow="1" firstCol="1" bandRow="1"/>
              <a:tblGrid>
                <a:gridCol w="816203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215064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96154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08232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414357417"/>
                    </a:ext>
                  </a:extLst>
                </a:gridCol>
                <a:gridCol w="237172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4351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11205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Traffic signs and road markings assessment Olifantsfontein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 err="1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Baksteen</a:t>
                      </a: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 Road: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Road and Stormwater  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3FD5AF84-DF5D-1552-056E-E790A047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910E91-C53B-8903-1E11-D479A4BE8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342" y="1637326"/>
            <a:ext cx="2228296" cy="98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404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BCBF9-E425-9F46-8D71-E236F915E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C0D225-043C-87AD-1038-E6C72EF188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1738" y="3948953"/>
            <a:ext cx="6747641" cy="116958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 Road and Stormwater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019A2-AF9F-0DD7-855B-D83B989240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accent5"/>
                </a:solidFill>
              </a:rPr>
              <a:t>Ward 89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11C19CC-9125-FE15-AF54-17346726975E}"/>
              </a:ext>
            </a:extLst>
          </p:cNvPr>
          <p:cNvGraphicFramePr/>
          <p:nvPr/>
        </p:nvGraphicFramePr>
        <p:xfrm>
          <a:off x="5097801" y="0"/>
          <a:ext cx="709419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324DE678-E1EF-F36B-D9D2-21689D046DAE}"/>
              </a:ext>
            </a:extLst>
          </p:cNvPr>
          <p:cNvSpPr txBox="1"/>
          <p:nvPr/>
        </p:nvSpPr>
        <p:spPr>
          <a:xfrm>
            <a:off x="8644900" y="5693158"/>
            <a:ext cx="1935508" cy="45278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9646" tIns="68580" rIns="68580" bIns="68580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1800" b="1" kern="1200" dirty="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91741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B5DB1-E524-6112-F5DB-350CC576E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403B3608-D216-E40F-90BE-4FD03DB08B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638607"/>
              </p:ext>
            </p:extLst>
          </p:nvPr>
        </p:nvGraphicFramePr>
        <p:xfrm>
          <a:off x="287009" y="1175489"/>
          <a:ext cx="11265127" cy="5205856"/>
        </p:xfrm>
        <a:graphic>
          <a:graphicData uri="http://schemas.openxmlformats.org/drawingml/2006/table">
            <a:tbl>
              <a:tblPr firstRow="1" firstCol="1" bandRow="1"/>
              <a:tblGrid>
                <a:gridCol w="816203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215064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96154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08232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414357417"/>
                    </a:ext>
                  </a:extLst>
                </a:gridCol>
                <a:gridCol w="237172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5828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46230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Water Canal</a:t>
                      </a: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Axle Drive &amp; Spanner Road - Between the R562 and Olifantsfontein Road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Road and Stormwater  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638176A8-B048-061C-88B2-34F7AFB64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AFFD94-75E5-5989-1EC9-9EE89C882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367" y="1664220"/>
            <a:ext cx="2349770" cy="9979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8234CE-EA51-8DAA-D85C-6C049674B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2367" y="2842481"/>
            <a:ext cx="2349770" cy="9979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762493-A441-2B39-82C7-880A1D873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2367" y="3962375"/>
            <a:ext cx="2247088" cy="1231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1EF2FD-4C02-5A36-41AD-7E880E2CD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2367" y="5315732"/>
            <a:ext cx="2349769" cy="99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9E948-621D-6A94-9C42-A2A5D4B11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5D4CCD-46EB-F196-7166-BA5350B8A2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1738" y="3948953"/>
            <a:ext cx="6747641" cy="116958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 Water and Sanitation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68DFA9-C81E-1605-5803-EC1E285E2D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accent5"/>
                </a:solidFill>
              </a:rPr>
              <a:t>Ward 89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3DF1D65-633B-A916-E8B2-7AE446E4953A}"/>
              </a:ext>
            </a:extLst>
          </p:cNvPr>
          <p:cNvGraphicFramePr/>
          <p:nvPr/>
        </p:nvGraphicFramePr>
        <p:xfrm>
          <a:off x="5097801" y="0"/>
          <a:ext cx="709419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7859105F-7B10-E11E-4BAF-C046BD8F3013}"/>
              </a:ext>
            </a:extLst>
          </p:cNvPr>
          <p:cNvSpPr txBox="1"/>
          <p:nvPr/>
        </p:nvSpPr>
        <p:spPr>
          <a:xfrm>
            <a:off x="8644900" y="5693158"/>
            <a:ext cx="1935508" cy="45278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9646" tIns="68580" rIns="68580" bIns="68580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1800" b="1" kern="1200" dirty="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56877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38D1C-86AE-7DA7-A1FE-F26F8D4A8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08D505B4-2C36-4B7B-8D2E-5C32CC6A0B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672851"/>
              </p:ext>
            </p:extLst>
          </p:nvPr>
        </p:nvGraphicFramePr>
        <p:xfrm>
          <a:off x="307747" y="1148595"/>
          <a:ext cx="11265127" cy="5258112"/>
        </p:xfrm>
        <a:graphic>
          <a:graphicData uri="http://schemas.openxmlformats.org/drawingml/2006/table">
            <a:tbl>
              <a:tblPr firstRow="1" firstCol="1" bandRow="1"/>
              <a:tblGrid>
                <a:gridCol w="816203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215064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96154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08232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414357417"/>
                    </a:ext>
                  </a:extLst>
                </a:gridCol>
                <a:gridCol w="237172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4351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1120591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Water infrastructure assessment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Spanner Road: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Water and Sanitation  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1165409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Water infrastructure assessment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Industry Road and Nail Avenue: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117968"/>
                  </a:ext>
                </a:extLst>
              </a:tr>
              <a:tr h="1165409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Water infrastructure assessment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Park Street:</a:t>
                      </a: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Excavation left open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4702768"/>
                  </a:ext>
                </a:extLst>
              </a:tr>
              <a:tr h="1165409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Water infrastructure assessment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Park Street:</a:t>
                      </a: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Axle Drive: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Outstanding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5076926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CCC4F5E2-1B8E-64B8-8B12-4BB77D570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9AD8C1-5903-FD32-6887-8BC23ED17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9798" y="5311301"/>
            <a:ext cx="2303076" cy="1095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53A2A5-7EC1-C39E-3779-67FA90BF7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555" y="4132393"/>
            <a:ext cx="2182900" cy="1095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598369-8D5F-884F-6C59-5D366287F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6554" y="2826099"/>
            <a:ext cx="2182899" cy="12058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5B5F29-9B34-6595-BD03-D9DEE75771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6553" y="1570051"/>
            <a:ext cx="2182899" cy="103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103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70180-943C-ABC7-7839-C9B2AC83E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8CE7972-0A97-F261-7E70-7E33B5D349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863815"/>
              </p:ext>
            </p:extLst>
          </p:nvPr>
        </p:nvGraphicFramePr>
        <p:xfrm>
          <a:off x="307747" y="1148594"/>
          <a:ext cx="11265127" cy="5022647"/>
        </p:xfrm>
        <a:graphic>
          <a:graphicData uri="http://schemas.openxmlformats.org/drawingml/2006/table">
            <a:tbl>
              <a:tblPr firstRow="1" firstCol="1" bandRow="1"/>
              <a:tblGrid>
                <a:gridCol w="816203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215064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96154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08232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414357417"/>
                    </a:ext>
                  </a:extLst>
                </a:gridCol>
                <a:gridCol w="237172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5194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133770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Water infrastructure assessment</a:t>
                      </a: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Main Road (Service Road):</a:t>
                      </a: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Excavation left open and infrastructure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Water and Sanitation  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1637347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Water infrastructure assessment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Excavation material left after the installation of the water pipeline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100" b="1" i="0" u="none" strike="noStrike" kern="1200" baseline="0" dirty="0">
                        <a:solidFill>
                          <a:schemeClr val="accent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117968"/>
                  </a:ext>
                </a:extLst>
              </a:tr>
              <a:tr h="1528191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Water infrastructure assessment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Excavation material left after the installation of the water pipeline which also resulted in damage to the storm water pipeline.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4702768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A90AF529-CB92-FACB-F527-265D2383E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5D28C7-E806-C0C9-ADB1-EB2130AC6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435" y="4713264"/>
            <a:ext cx="2092109" cy="13567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D3FAEA-36EE-25AC-B8DD-9581C6AEC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8435" y="3114237"/>
            <a:ext cx="2092108" cy="1356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C7CEF4-AFFC-E65A-5EAF-1683E5B46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8435" y="1725127"/>
            <a:ext cx="2092108" cy="12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50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14B22-2DD5-E2AF-E898-4F4F65759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D3323B-54CD-533B-FC4D-D4E3186FD6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1738" y="3948953"/>
            <a:ext cx="6747641" cy="116958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 Water and Sanitation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CE590-350E-1755-AE46-9A2E906D25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accent5"/>
                </a:solidFill>
              </a:rPr>
              <a:t>Ward 89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5EAFAB2-2578-E605-EC88-5791F8619585}"/>
              </a:ext>
            </a:extLst>
          </p:cNvPr>
          <p:cNvGraphicFramePr/>
          <p:nvPr/>
        </p:nvGraphicFramePr>
        <p:xfrm>
          <a:off x="5097801" y="0"/>
          <a:ext cx="709419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A5A2D639-1901-606D-9307-B183DF37C9CA}"/>
              </a:ext>
            </a:extLst>
          </p:cNvPr>
          <p:cNvSpPr txBox="1"/>
          <p:nvPr/>
        </p:nvSpPr>
        <p:spPr>
          <a:xfrm>
            <a:off x="8644900" y="5693158"/>
            <a:ext cx="1935508" cy="45278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9646" tIns="68580" rIns="68580" bIns="68580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1800" b="1" kern="1200" dirty="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69383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DBD4B-35D0-E384-FBE9-5CC40A0AE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3F8DA2F2-B2A0-E886-DBD4-9F950BE0CE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584608"/>
              </p:ext>
            </p:extLst>
          </p:nvPr>
        </p:nvGraphicFramePr>
        <p:xfrm>
          <a:off x="307747" y="1148595"/>
          <a:ext cx="11265127" cy="5541499"/>
        </p:xfrm>
        <a:graphic>
          <a:graphicData uri="http://schemas.openxmlformats.org/drawingml/2006/table">
            <a:tbl>
              <a:tblPr firstRow="1" firstCol="1" bandRow="1"/>
              <a:tblGrid>
                <a:gridCol w="816203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215064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96154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08232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414357417"/>
                    </a:ext>
                  </a:extLst>
                </a:gridCol>
                <a:gridCol w="237172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4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1053953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Sewer infrastructure assessment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Spanner Road: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Water and Sanitation  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1257405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Sewer infrastructure assessment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Industry Road: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117968"/>
                  </a:ext>
                </a:extLst>
              </a:tr>
              <a:tr h="11401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Sewer infrastructure assessment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Westview Road: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5260976"/>
                  </a:ext>
                </a:extLst>
              </a:tr>
              <a:tr h="1566581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1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Sewer infrastructure assessment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Porcelain Road: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Outstanding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624538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1B4251F3-3F32-5C9F-922E-ED39C848C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982D30-9480-FB07-93DF-905B1C793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8709" y="5228830"/>
            <a:ext cx="2150474" cy="12058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D08141-BE14-E0AD-7CAA-A05C6A9E4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6681" y="4023028"/>
            <a:ext cx="2182501" cy="10742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352B92-706D-CDCB-568C-7AC8B5A54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8709" y="2685690"/>
            <a:ext cx="2182500" cy="12058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AC4482-FE58-14E0-1D2C-35041C08D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2694" y="1620173"/>
            <a:ext cx="2166487" cy="89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866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CF41E-9ABD-4BBC-6FA8-C38BEB81A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6187A9E8-A586-7C05-04E8-601AA5049F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531677"/>
              </p:ext>
            </p:extLst>
          </p:nvPr>
        </p:nvGraphicFramePr>
        <p:xfrm>
          <a:off x="307747" y="1148595"/>
          <a:ext cx="11265127" cy="2372818"/>
        </p:xfrm>
        <a:graphic>
          <a:graphicData uri="http://schemas.openxmlformats.org/drawingml/2006/table">
            <a:tbl>
              <a:tblPr firstRow="1" firstCol="1" bandRow="1"/>
              <a:tblGrid>
                <a:gridCol w="816203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215064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96154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08232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414357417"/>
                    </a:ext>
                  </a:extLst>
                </a:gridCol>
                <a:gridCol w="237172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6636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17091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Sewer infrastructure assessment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Hammer Road: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Water and Sanitation  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C2242F81-9F9A-69D0-E5EE-B7970A8FD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42E57-04EA-DB11-005F-15240B374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9253" y="1911698"/>
            <a:ext cx="2121292" cy="151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64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725488" y="1563688"/>
            <a:ext cx="10741025" cy="4464050"/>
          </a:xfrm>
        </p:spPr>
        <p:txBody>
          <a:bodyPr/>
          <a:lstStyle/>
          <a:p>
            <a:pPr fontAlgn="t">
              <a:spcBef>
                <a:spcPts val="0"/>
              </a:spcBef>
              <a:defRPr/>
            </a:pPr>
            <a:endParaRPr lang="en-ZA" b="1">
              <a:solidFill>
                <a:schemeClr val="accent5"/>
              </a:solidFill>
              <a:ea typeface="+mn-ea"/>
            </a:endParaRPr>
          </a:p>
          <a:p>
            <a:pPr fontAlgn="t">
              <a:spcBef>
                <a:spcPts val="0"/>
              </a:spcBef>
              <a:defRPr/>
            </a:pPr>
            <a:endParaRPr lang="en-ZA" b="1">
              <a:solidFill>
                <a:schemeClr val="accent5"/>
              </a:solidFill>
              <a:ea typeface="+mn-ea"/>
            </a:endParaRPr>
          </a:p>
          <a:p>
            <a:pPr fontAlgn="t">
              <a:spcBef>
                <a:spcPts val="0"/>
              </a:spcBef>
              <a:defRPr/>
            </a:pPr>
            <a:endParaRPr lang="en-ZA" b="1">
              <a:solidFill>
                <a:schemeClr val="accent5"/>
              </a:solidFill>
              <a:ea typeface="+mn-ea"/>
            </a:endParaRPr>
          </a:p>
          <a:p>
            <a:pPr fontAlgn="t">
              <a:spcBef>
                <a:spcPts val="0"/>
              </a:spcBef>
              <a:defRPr/>
            </a:pPr>
            <a:endParaRPr lang="en-ZA" b="1">
              <a:solidFill>
                <a:schemeClr val="accent5"/>
              </a:solidFill>
              <a:ea typeface="+mn-ea"/>
            </a:endParaRPr>
          </a:p>
          <a:p>
            <a:pPr fontAlgn="auto">
              <a:spcBef>
                <a:spcPts val="0"/>
              </a:spcBef>
              <a:defRPr/>
            </a:pPr>
            <a:endParaRPr>
              <a:solidFill>
                <a:schemeClr val="accent5"/>
              </a:solidFill>
              <a:ea typeface="+mn-ea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5488" y="626650"/>
            <a:ext cx="9571037" cy="506139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5"/>
                </a:solidFill>
              </a:rPr>
              <a:t>TEMBISA </a:t>
            </a:r>
            <a:r>
              <a:rPr lang="en-US" sz="2400" b="1" dirty="0"/>
              <a:t>WIC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010836"/>
              </p:ext>
            </p:extLst>
          </p:nvPr>
        </p:nvGraphicFramePr>
        <p:xfrm>
          <a:off x="725487" y="1245015"/>
          <a:ext cx="10741024" cy="494202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60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9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808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63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Councilor</a:t>
                      </a: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Areas</a:t>
                      </a:r>
                      <a:r>
                        <a:rPr lang="en-US" sz="1800" baseline="0" dirty="0"/>
                        <a:t> </a:t>
                      </a:r>
                      <a:endParaRPr lang="en-US" sz="1800" dirty="0"/>
                    </a:p>
                  </a:txBody>
                  <a:tcPr marL="91433" marR="91433" marT="45726" marB="457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1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5"/>
                          </a:solidFill>
                          <a:latin typeface="+mj-lt"/>
                        </a:rPr>
                        <a:t>MMC</a:t>
                      </a:r>
                      <a:r>
                        <a:rPr lang="en-US" sz="1200" baseline="0" dirty="0">
                          <a:solidFill>
                            <a:schemeClr val="accent5"/>
                          </a:solidFill>
                          <a:latin typeface="+mj-lt"/>
                        </a:rPr>
                        <a:t> Deployed </a:t>
                      </a:r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MMC Sizakele Masuku (Service Delivery </a:t>
                      </a:r>
                    </a:p>
                    <a:p>
                      <a:r>
                        <a:rPr lang="en-US" sz="12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MMC Doctor Xhakaza (Governance)</a:t>
                      </a:r>
                    </a:p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91433" marR="91433" marT="45726" marB="4572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1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5"/>
                          </a:solidFill>
                          <a:latin typeface="+mj-lt"/>
                        </a:rPr>
                        <a:t> WIC, CRM Manager </a:t>
                      </a: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5"/>
                          </a:solidFill>
                          <a:latin typeface="+mj-lt"/>
                        </a:rPr>
                        <a:t>Ms.</a:t>
                      </a:r>
                      <a:r>
                        <a:rPr lang="en-US" sz="1200" baseline="0" dirty="0">
                          <a:solidFill>
                            <a:schemeClr val="accent5"/>
                          </a:solidFill>
                          <a:latin typeface="+mj-lt"/>
                        </a:rPr>
                        <a:t> Makhosazana Dhladhla</a:t>
                      </a:r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5"/>
                          </a:solidFill>
                          <a:latin typeface="+mj-lt"/>
                        </a:rPr>
                        <a:t>Tembisa 1 &amp; 2</a:t>
                      </a:r>
                    </a:p>
                  </a:txBody>
                  <a:tcPr marL="91433" marR="91433" marT="45726" marB="4572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1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5"/>
                          </a:solidFill>
                          <a:latin typeface="+mj-lt"/>
                        </a:rPr>
                        <a:t>Ward No. </a:t>
                      </a: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5"/>
                          </a:solidFill>
                          <a:latin typeface="+mj-lt"/>
                        </a:rPr>
                        <a:t>Councilor </a:t>
                      </a: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5"/>
                          </a:solidFill>
                          <a:latin typeface="+mj-lt"/>
                        </a:rPr>
                        <a:t>Areas</a:t>
                      </a:r>
                    </a:p>
                  </a:txBody>
                  <a:tcPr marL="91433" marR="91433" marT="45726" marB="4572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273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5"/>
                          </a:solidFill>
                          <a:latin typeface="+mj-lt"/>
                        </a:rPr>
                        <a:t>04</a:t>
                      </a: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ZA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Daniel Themba Mbathane</a:t>
                      </a:r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Mqantsa,</a:t>
                      </a:r>
                      <a:r>
                        <a:rPr lang="en-US" sz="1100" b="0" baseline="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Ecaleni, </a:t>
                      </a:r>
                      <a:r>
                        <a:rPr lang="en-US" sz="1100" b="0" baseline="0" dirty="0" err="1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Oakmoor</a:t>
                      </a:r>
                      <a:r>
                        <a:rPr lang="en-US" sz="1100" b="0" baseline="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Ext 7, Xubeni, Sedibeng,  </a:t>
                      </a:r>
                      <a:r>
                        <a:rPr lang="en-US" sz="1100" b="0" baseline="0" dirty="0" err="1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Emoyeni</a:t>
                      </a:r>
                      <a:r>
                        <a:rPr lang="en-US" sz="1100" b="0" baseline="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100" b="0" baseline="0" dirty="0" err="1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Ematikweni</a:t>
                      </a:r>
                      <a:r>
                        <a:rPr lang="en-US" sz="1100" b="0" baseline="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100" b="0" baseline="0" dirty="0" err="1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Elidinga</a:t>
                      </a:r>
                      <a:r>
                        <a:rPr lang="en-US" sz="1100" b="0" baseline="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Phase 2</a:t>
                      </a:r>
                      <a:endParaRPr lang="en-US" sz="1100" b="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100" b="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26" marB="4572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273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5"/>
                          </a:solidFill>
                          <a:latin typeface="+mj-lt"/>
                        </a:rPr>
                        <a:t>05</a:t>
                      </a: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Francis Malesela Kgafela</a:t>
                      </a:r>
                      <a:endParaRPr lang="en-US" sz="1100" dirty="0">
                        <a:solidFill>
                          <a:schemeClr val="accent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baseline="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Mashemong, Makholong, Matikweni, Kopanong, Tshepo, Tlamatlama</a:t>
                      </a:r>
                      <a:endParaRPr lang="en-US" sz="1100" b="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100" b="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26" marB="4572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273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5"/>
                          </a:solidFill>
                          <a:latin typeface="+mj-lt"/>
                        </a:rPr>
                        <a:t>06</a:t>
                      </a: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ZA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Patrick Tleane</a:t>
                      </a:r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Endulwini, Emkhathini, Ibazelo, Madelakufa 1, Iqgaqga</a:t>
                      </a:r>
                      <a:r>
                        <a:rPr lang="en-US" sz="1100" kern="1200" baseline="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Ext, Part of Esithama, Part of Emoyeni, Elidinga Phase 1 </a:t>
                      </a:r>
                      <a:r>
                        <a:rPr lang="en-US" sz="1100" kern="1200" baseline="0" dirty="0" err="1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Isiziba</a:t>
                      </a:r>
                      <a:r>
                        <a:rPr lang="en-US" sz="1100" kern="1200" baseline="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1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91433" marR="91433" marT="45726" marB="4572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21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5"/>
                          </a:solidFill>
                          <a:latin typeface="+mj-lt"/>
                        </a:rPr>
                        <a:t>08</a:t>
                      </a: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ZA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Lucky Nhlanhla Ntshingila</a:t>
                      </a:r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ZA" sz="1100" kern="1200" dirty="0">
                          <a:solidFill>
                            <a:schemeClr val="accent5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Emangweni,</a:t>
                      </a:r>
                      <a:r>
                        <a:rPr lang="en-ZA" sz="1100" kern="1200" baseline="0" dirty="0">
                          <a:solidFill>
                            <a:schemeClr val="accent5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ZA" sz="1100" kern="1200" baseline="0" dirty="0" err="1">
                          <a:solidFill>
                            <a:schemeClr val="accent5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Ililiba</a:t>
                      </a:r>
                      <a:r>
                        <a:rPr lang="en-ZA" sz="1100" kern="1200" baseline="0" dirty="0">
                          <a:solidFill>
                            <a:schemeClr val="accent5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en-ZA" sz="1100" kern="1200" baseline="0" dirty="0" err="1">
                          <a:solidFill>
                            <a:schemeClr val="accent5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Isekelo</a:t>
                      </a:r>
                      <a:r>
                        <a:rPr lang="en-ZA" sz="1100" kern="1200" baseline="0" dirty="0">
                          <a:solidFill>
                            <a:schemeClr val="accent5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Madelakufa 2, Esselen Park Ext 1, 2 &amp; 3</a:t>
                      </a:r>
                      <a:endParaRPr lang="en-US" sz="11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91433" marR="91433" marT="45726" marB="4572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21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5"/>
                          </a:solidFill>
                          <a:latin typeface="+mj-lt"/>
                        </a:rPr>
                        <a:t>09</a:t>
                      </a: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ZA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Nomvula Malinga</a:t>
                      </a:r>
                      <a:endParaRPr lang="en-US" sz="1200" b="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Motsu</a:t>
                      </a:r>
                      <a:r>
                        <a:rPr lang="en-US" sz="1100" kern="1200" baseline="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Difateng, Seotloane, Moteong, </a:t>
                      </a:r>
                      <a:r>
                        <a:rPr lang="en-US" sz="1100" kern="1200" baseline="0" dirty="0" err="1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Sophiatown</a:t>
                      </a:r>
                      <a:r>
                        <a:rPr lang="en-US" sz="1100" kern="1200" baseline="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Teanong and Dali Mpofu informal Settlements.</a:t>
                      </a:r>
                      <a:endParaRPr lang="en-US" sz="1100" b="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91433" marR="91433" marT="45726" marB="45726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1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5"/>
                          </a:solidFill>
                          <a:latin typeface="+mj-lt"/>
                        </a:rPr>
                        <a:t>14</a:t>
                      </a: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ZA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Adelaide Lindiwe Mnguni</a:t>
                      </a:r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  <a:latin typeface="+mj-lt"/>
                        </a:rPr>
                        <a:t>Ethafeni, Isivane, Inxiweni,</a:t>
                      </a:r>
                      <a:r>
                        <a:rPr lang="en-US" sz="1100" baseline="0" dirty="0">
                          <a:solidFill>
                            <a:schemeClr val="accent5"/>
                          </a:solidFill>
                          <a:latin typeface="+mj-lt"/>
                        </a:rPr>
                        <a:t> Jiyane, Emfihlweni, , Isiphetwini, </a:t>
                      </a:r>
                      <a:r>
                        <a:rPr lang="en-US" sz="1100" baseline="0" dirty="0" err="1">
                          <a:solidFill>
                            <a:schemeClr val="accent5"/>
                          </a:solidFill>
                          <a:latin typeface="+mj-lt"/>
                        </a:rPr>
                        <a:t>Ibaxa</a:t>
                      </a:r>
                      <a:r>
                        <a:rPr lang="en-US" sz="1100" baseline="0" dirty="0">
                          <a:solidFill>
                            <a:schemeClr val="accent5"/>
                          </a:solidFill>
                          <a:latin typeface="+mj-lt"/>
                        </a:rPr>
                        <a:t>, </a:t>
                      </a:r>
                      <a:endParaRPr lang="en-US" sz="11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91433" marR="91433" marT="45726" marB="45726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21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5"/>
                          </a:solidFill>
                          <a:latin typeface="+mj-lt"/>
                        </a:rPr>
                        <a:t>90</a:t>
                      </a: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ZA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Hendrick Selwana</a:t>
                      </a:r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91433" marR="91433" marT="45726" marB="45726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  <a:latin typeface="+mj-lt"/>
                        </a:rPr>
                        <a:t>Vusumuzi</a:t>
                      </a:r>
                      <a:r>
                        <a:rPr lang="en-US" sz="1100" baseline="0" dirty="0">
                          <a:solidFill>
                            <a:schemeClr val="accent5"/>
                          </a:solidFill>
                          <a:latin typeface="+mj-lt"/>
                        </a:rPr>
                        <a:t> Informal Settlement, </a:t>
                      </a:r>
                      <a:r>
                        <a:rPr lang="en-US" sz="1100" baseline="0" dirty="0" err="1">
                          <a:solidFill>
                            <a:schemeClr val="accent5"/>
                          </a:solidFill>
                          <a:latin typeface="+mj-lt"/>
                        </a:rPr>
                        <a:t>Emhlangeni</a:t>
                      </a:r>
                      <a:r>
                        <a:rPr lang="en-US" sz="1100" baseline="0" dirty="0">
                          <a:solidFill>
                            <a:schemeClr val="accent5"/>
                          </a:solidFill>
                          <a:latin typeface="+mj-lt"/>
                        </a:rPr>
                        <a:t>, Ehlanzeni </a:t>
                      </a:r>
                      <a:r>
                        <a:rPr lang="en-US" sz="1100" baseline="0" dirty="0" err="1">
                          <a:solidFill>
                            <a:schemeClr val="accent5"/>
                          </a:solidFill>
                          <a:latin typeface="+mj-lt"/>
                        </a:rPr>
                        <a:t>Hostel,Dumping</a:t>
                      </a:r>
                      <a:r>
                        <a:rPr lang="en-US" sz="1100" baseline="0" dirty="0">
                          <a:solidFill>
                            <a:schemeClr val="accent5"/>
                          </a:solidFill>
                          <a:latin typeface="+mj-lt"/>
                        </a:rPr>
                        <a:t>, </a:t>
                      </a:r>
                      <a:r>
                        <a:rPr lang="en-US" sz="1100" baseline="0" dirty="0" err="1">
                          <a:solidFill>
                            <a:schemeClr val="accent5"/>
                          </a:solidFill>
                          <a:latin typeface="+mj-lt"/>
                        </a:rPr>
                        <a:t>Nkaning</a:t>
                      </a:r>
                      <a:r>
                        <a:rPr lang="en-US" sz="1100" baseline="0" dirty="0">
                          <a:solidFill>
                            <a:schemeClr val="accent5"/>
                          </a:solidFill>
                          <a:latin typeface="+mj-lt"/>
                        </a:rPr>
                        <a:t> Informal Settlement</a:t>
                      </a:r>
                      <a:endParaRPr lang="en-US" sz="11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91433" marR="91433" marT="45726" marB="45726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13255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A40DF-3EA9-6E89-D777-C0A515341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8D4B84-66F1-C1B2-37FA-2F77203838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1738" y="3948953"/>
            <a:ext cx="6747641" cy="116958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Energy Department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AF5B6-E7A9-8955-EBBD-9ECF4D9CB3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accent5"/>
                </a:solidFill>
              </a:rPr>
              <a:t>Ward 89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476D378-4DE5-A6D2-654C-7E1181485CAC}"/>
              </a:ext>
            </a:extLst>
          </p:cNvPr>
          <p:cNvGraphicFramePr/>
          <p:nvPr/>
        </p:nvGraphicFramePr>
        <p:xfrm>
          <a:off x="5097801" y="0"/>
          <a:ext cx="709419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2A203A6C-5763-C9C4-0828-3BA826F34196}"/>
              </a:ext>
            </a:extLst>
          </p:cNvPr>
          <p:cNvSpPr txBox="1"/>
          <p:nvPr/>
        </p:nvSpPr>
        <p:spPr>
          <a:xfrm>
            <a:off x="8644900" y="5693158"/>
            <a:ext cx="1935508" cy="45278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9646" tIns="68580" rIns="68580" bIns="68580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1800" b="1" kern="1200" dirty="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01359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81481-717E-4FB8-4D35-92A628CE7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04C0C860-A934-7966-5416-275FF11B39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219447"/>
              </p:ext>
            </p:extLst>
          </p:nvPr>
        </p:nvGraphicFramePr>
        <p:xfrm>
          <a:off x="307747" y="1148593"/>
          <a:ext cx="11265127" cy="6449755"/>
        </p:xfrm>
        <a:graphic>
          <a:graphicData uri="http://schemas.openxmlformats.org/drawingml/2006/table">
            <a:tbl>
              <a:tblPr firstRow="1" firstCol="1" bandRow="1"/>
              <a:tblGrid>
                <a:gridCol w="816203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2612478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072055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867103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277007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248557">
                  <a:extLst>
                    <a:ext uri="{9D8B030D-6E8A-4147-A177-3AD203B41FA5}">
                      <a16:colId xmlns:a16="http://schemas.microsoft.com/office/drawing/2014/main" val="2414357417"/>
                    </a:ext>
                  </a:extLst>
                </a:gridCol>
                <a:gridCol w="237172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9154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1767009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ZA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Streetlight assessment </a:t>
                      </a:r>
                      <a:r>
                        <a:rPr lang="en-GB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Main Road (M18) – Between the R562 and Olifantsfontein Road:</a:t>
                      </a:r>
                      <a:endParaRPr lang="en-US" sz="1200" b="1" i="0" u="none" strike="noStrike" kern="1200" baseline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Number of streetlights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&amp; High masts lights – 40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Number of lights working &amp;</a:t>
                      </a: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Comments - 31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Energy Department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15392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ZA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Streetlight assessment </a:t>
                      </a: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Main Road (M18) – Between Park Street and Premier Street: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Number </a:t>
                      </a:r>
                      <a:r>
                        <a:rPr lang="en-US" sz="1200" b="1" i="0" u="none" strike="noStrike" kern="1200" baseline="0" dirty="0" err="1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ofstreetlights</a:t>
                      </a:r>
                      <a:endParaRPr lang="en-US" sz="1200" b="1" i="0" u="none" strike="noStrike" kern="1200" baseline="0" dirty="0">
                        <a:solidFill>
                          <a:schemeClr val="accent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&amp; High masts lights – 29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Number of lights working &amp;</a:t>
                      </a: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Comments - 0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47238"/>
                  </a:ext>
                </a:extLst>
              </a:tr>
              <a:tr h="21750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ZA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Streetlight assessment </a:t>
                      </a: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Main Road (M18) – Between Premier Street and Porcelain Road: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Number </a:t>
                      </a:r>
                      <a:r>
                        <a:rPr lang="en-US" sz="1200" b="1" i="0" u="none" strike="noStrike" kern="1200" baseline="0" dirty="0" err="1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ofstreetlights</a:t>
                      </a:r>
                      <a:endParaRPr lang="en-US" sz="1200" b="1" i="0" u="none" strike="noStrike" kern="1200" baseline="0" dirty="0">
                        <a:solidFill>
                          <a:schemeClr val="accent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&amp; High masts lights – 29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Number of lights working &amp;</a:t>
                      </a: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Comments - 0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6492218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104D2481-421F-6F57-4A75-7ED59142E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52918B-B3BD-350C-4C6D-F5CEDFD36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049" y="2019184"/>
            <a:ext cx="2298482" cy="187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D5A3D-E7AA-53D4-727A-90EC1B0B1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392" y="3927431"/>
            <a:ext cx="2298482" cy="1432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BE801E-F8DB-BA63-17E7-D68BF49DA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3654" y="5540784"/>
            <a:ext cx="2319220" cy="93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036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F40E6-4029-A82D-5563-440DD8F7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2E1EAB35-06F8-7E94-0109-9EF43461BE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884025"/>
              </p:ext>
            </p:extLst>
          </p:nvPr>
        </p:nvGraphicFramePr>
        <p:xfrm>
          <a:off x="307747" y="1148593"/>
          <a:ext cx="11265127" cy="6345365"/>
        </p:xfrm>
        <a:graphic>
          <a:graphicData uri="http://schemas.openxmlformats.org/drawingml/2006/table">
            <a:tbl>
              <a:tblPr firstRow="1" firstCol="1" bandRow="1"/>
              <a:tblGrid>
                <a:gridCol w="816203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215064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96154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08232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414357417"/>
                    </a:ext>
                  </a:extLst>
                </a:gridCol>
                <a:gridCol w="237172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9154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2003987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ZA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Streetlight assessment </a:t>
                      </a: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Premier Street – Between Main Road (M18) and </a:t>
                      </a:r>
                      <a:r>
                        <a:rPr lang="en-US" sz="1200" b="1" i="0" u="none" strike="noStrike" kern="1200" baseline="0" dirty="0" err="1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TurkStreet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en-GB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Olifantsfontein Road:</a:t>
                      </a:r>
                      <a:endParaRPr lang="en-US" sz="1200" b="1" i="0" u="none" strike="noStrike" kern="1200" baseline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Number of streetlights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&amp; High masts lights – 06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Number of lights working &amp;</a:t>
                      </a: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Comments - 0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Energy Department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17120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Porcelain Road – Between Main Road (M18) and </a:t>
                      </a:r>
                      <a:r>
                        <a:rPr lang="en-US" sz="1200" b="1" i="0" u="none" strike="noStrike" kern="1200" baseline="0" dirty="0" err="1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Keramiek</a:t>
                      </a: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 Street</a:t>
                      </a:r>
                    </a:p>
                    <a:p>
                      <a:pPr marL="171450" marR="0" lvl="0" indent="-1714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Number </a:t>
                      </a:r>
                      <a:r>
                        <a:rPr lang="en-US" sz="1200" b="1" i="0" u="none" strike="noStrike" kern="1200" baseline="0" dirty="0" err="1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ofstreetlights</a:t>
                      </a:r>
                      <a:endParaRPr lang="en-US" sz="1200" b="1" i="0" u="none" strike="noStrike" kern="1200" baseline="0" dirty="0">
                        <a:solidFill>
                          <a:schemeClr val="accent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&amp; High masts lights – 11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Number of lights working &amp;</a:t>
                      </a: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Comments - 0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1126737"/>
                  </a:ext>
                </a:extLst>
              </a:tr>
              <a:tr h="8679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Porcelain Road – Between </a:t>
                      </a:r>
                      <a:r>
                        <a:rPr lang="en-US" sz="1200" b="1" i="0" u="none" strike="noStrike" kern="1200" baseline="0" dirty="0" err="1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Keramiek</a:t>
                      </a: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 Street and the Cul-de-sac: Number </a:t>
                      </a:r>
                      <a:r>
                        <a:rPr lang="en-US" sz="1200" b="1" i="0" u="none" strike="noStrike" kern="1200" baseline="0" dirty="0" err="1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ofstreetlights</a:t>
                      </a:r>
                      <a:endParaRPr lang="en-US" sz="1200" b="1" i="0" u="none" strike="noStrike" kern="1200" baseline="0" dirty="0">
                        <a:solidFill>
                          <a:schemeClr val="accent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&amp; High masts lights – 18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Number of lights working &amp;</a:t>
                      </a: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Comments - 01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4631408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83A99DD7-D416-4AEE-8F6E-B9009D786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B35FE-65F4-0C2F-26A7-88FD0A0B1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714" y="2075965"/>
            <a:ext cx="2424898" cy="19770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30A39E-BE33-2016-290A-32807CD5C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344" y="4239414"/>
            <a:ext cx="2189638" cy="16681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48DB12-B469-60B9-0F36-93D6F16D6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7517" y="5852970"/>
            <a:ext cx="2268465" cy="166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729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87477-0F26-43AD-4ACA-2E9946CB5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8D6D1454-3B67-ADDF-8469-B6E1CB6A7B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705652"/>
              </p:ext>
            </p:extLst>
          </p:nvPr>
        </p:nvGraphicFramePr>
        <p:xfrm>
          <a:off x="307747" y="1148593"/>
          <a:ext cx="11265127" cy="6345365"/>
        </p:xfrm>
        <a:graphic>
          <a:graphicData uri="http://schemas.openxmlformats.org/drawingml/2006/table">
            <a:tbl>
              <a:tblPr firstRow="1" firstCol="1" bandRow="1"/>
              <a:tblGrid>
                <a:gridCol w="816203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215064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96154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08232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414357417"/>
                    </a:ext>
                  </a:extLst>
                </a:gridCol>
                <a:gridCol w="237172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9154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2003987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ZA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Streetlight assessment </a:t>
                      </a: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Premier Street – Between Main Road (M18) and </a:t>
                      </a:r>
                      <a:r>
                        <a:rPr lang="en-US" sz="1200" b="1" i="0" u="none" strike="noStrike" kern="1200" baseline="0" dirty="0" err="1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TurkStreet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en-GB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Olifantsfontein Road:</a:t>
                      </a:r>
                      <a:endParaRPr lang="en-US" sz="1200" b="1" i="0" u="none" strike="noStrike" kern="1200" baseline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Number of streetlights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&amp; High masts lights – 11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Number of lights working &amp;</a:t>
                      </a: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Comments - 0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Energy Department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17120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 err="1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Keramiek</a:t>
                      </a: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 Street: Street</a:t>
                      </a:r>
                    </a:p>
                    <a:p>
                      <a:pPr marL="171450" marR="0" lvl="0" indent="-1714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Number </a:t>
                      </a:r>
                      <a:r>
                        <a:rPr lang="en-US" sz="1200" b="1" i="0" u="none" strike="noStrike" kern="1200" baseline="0" dirty="0" err="1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ofstreetlights</a:t>
                      </a:r>
                      <a:endParaRPr lang="en-US" sz="1200" b="1" i="0" u="none" strike="noStrike" kern="1200" baseline="0" dirty="0">
                        <a:solidFill>
                          <a:schemeClr val="accent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&amp; High masts lights – 09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Number of lights working &amp;</a:t>
                      </a: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Comments - 0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1126737"/>
                  </a:ext>
                </a:extLst>
              </a:tr>
              <a:tr h="8679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Porcelain Road – Between Main Road (M18) and the M57: Number of streetlights</a:t>
                      </a: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&amp; High masts lights – 29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Number of lights working &amp;</a:t>
                      </a: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Comments - 0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4631408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8C2C5C9A-48A1-AB94-52DA-1E4021655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BE4FC-13CD-1118-F23F-AE8EBA798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827" y="2021030"/>
            <a:ext cx="2350047" cy="2109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628750-B8D1-1254-0389-6E03E3EDB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2827" y="4135899"/>
            <a:ext cx="2350048" cy="17342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95BDBC-BA0A-9229-D39B-F09855185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2827" y="5885873"/>
            <a:ext cx="2461655" cy="160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46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20929-C683-09B0-6185-21CE1A1E7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0D889F6-642D-DCE8-EFCC-C65CD098E8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15247"/>
              </p:ext>
            </p:extLst>
          </p:nvPr>
        </p:nvGraphicFramePr>
        <p:xfrm>
          <a:off x="307747" y="1148593"/>
          <a:ext cx="11265127" cy="6860484"/>
        </p:xfrm>
        <a:graphic>
          <a:graphicData uri="http://schemas.openxmlformats.org/drawingml/2006/table">
            <a:tbl>
              <a:tblPr firstRow="1" firstCol="1" bandRow="1"/>
              <a:tblGrid>
                <a:gridCol w="816203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215064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96154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08232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414357417"/>
                    </a:ext>
                  </a:extLst>
                </a:gridCol>
                <a:gridCol w="237172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9154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1483229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Westview Road: </a:t>
                      </a:r>
                      <a:r>
                        <a:rPr lang="en-GB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Olifantsfontein Road:</a:t>
                      </a:r>
                      <a:endParaRPr lang="en-US" sz="1200" b="1" i="0" u="none" strike="noStrike" kern="1200" baseline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Number of streetlights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&amp; High masts lights – 08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Number of lights working &amp;</a:t>
                      </a: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Comments - 0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Energy Department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18130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Park Street</a:t>
                      </a:r>
                    </a:p>
                    <a:p>
                      <a:pPr marL="171450" marR="0" lvl="0" indent="-1714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Number of streetlights</a:t>
                      </a: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&amp; High masts lights – 08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Number of lights working &amp;</a:t>
                      </a: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Comments – 0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Olifantsfontein Road – Between Industry Road and Westview Road:</a:t>
                      </a:r>
                    </a:p>
                    <a:p>
                      <a:pPr marL="171450" marR="0" lvl="0" indent="-1714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Number of streetlights</a:t>
                      </a: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&amp; High masts lights – 03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Number of lights working &amp;</a:t>
                      </a: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Comments – 0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220463"/>
                  </a:ext>
                </a:extLst>
              </a:tr>
              <a:tr h="2002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Park Street: Number of streetlights</a:t>
                      </a: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&amp; High masts lights – 01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Number of lights working &amp;</a:t>
                      </a: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Comments - 0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4621919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3FCC3402-58E2-C525-984B-7E48F77D1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EFF188-D5F2-93A1-962D-5A275B9F0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0124" y="2115624"/>
            <a:ext cx="2323488" cy="1313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09FBA3-B3E8-5EC7-1AD9-89DC59FFF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0122" y="3538401"/>
            <a:ext cx="2323489" cy="22948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7D96E1-C488-638F-265C-ADE446701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9386" y="6084472"/>
            <a:ext cx="2323488" cy="186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581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2901C-C12A-8866-C6A1-4B411E846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883B931D-A7DD-0855-978F-5EB4263888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2379"/>
              </p:ext>
            </p:extLst>
          </p:nvPr>
        </p:nvGraphicFramePr>
        <p:xfrm>
          <a:off x="307747" y="1148595"/>
          <a:ext cx="11265127" cy="5579273"/>
        </p:xfrm>
        <a:graphic>
          <a:graphicData uri="http://schemas.openxmlformats.org/drawingml/2006/table">
            <a:tbl>
              <a:tblPr firstRow="1" firstCol="1" bandRow="1"/>
              <a:tblGrid>
                <a:gridCol w="816203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215064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96154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08232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414357417"/>
                    </a:ext>
                  </a:extLst>
                </a:gridCol>
                <a:gridCol w="237172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6883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1115286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GB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Olifantsfontein road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between  industry road and West View Road </a:t>
                      </a:r>
                      <a:endParaRPr lang="en-US" sz="1200" b="1" i="0" u="none" strike="noStrike" kern="1200" baseline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Number of streetlights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&amp; High masts lights – 03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Number of lights working &amp;</a:t>
                      </a: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Comments - 0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Energy Department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4100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Park Street</a:t>
                      </a:r>
                    </a:p>
                    <a:p>
                      <a:pPr marL="171450" marR="0" lvl="0" indent="-1714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Number of streetlights</a:t>
                      </a: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&amp; High masts lights – 08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Number of lights working &amp;</a:t>
                      </a: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Comments – 0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Olifantsfontein Road – Between Industry Road and Westview Road:</a:t>
                      </a:r>
                    </a:p>
                    <a:p>
                      <a:pPr marL="171450" marR="0" lvl="0" indent="-1714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Number of streetlights</a:t>
                      </a: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&amp; High masts lights – 03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Number of lights working &amp;</a:t>
                      </a: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Comments – 0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220463"/>
                  </a:ext>
                </a:extLst>
              </a:tr>
              <a:tr h="1180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Olifantsfontein and Spanner Road Number of streetlights</a:t>
                      </a: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&amp; High masts lights – 04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Number of lights working &amp;</a:t>
                      </a: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Comments – 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5695791"/>
                  </a:ext>
                </a:extLst>
              </a:tr>
              <a:tr h="20914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Southward Drive –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Between the R562 and Olifantsfontein Road: Number of streetlights</a:t>
                      </a: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&amp; High masts lights – 01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Number of lights working &amp;</a:t>
                      </a:r>
                    </a:p>
                    <a:p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Comments - 0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2283726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0AE78144-8647-6362-FBEF-7A15166CC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2B0B07-BBF0-ABE6-9D18-D42FC23DA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4505" y="2997267"/>
            <a:ext cx="2399845" cy="1545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F5D5DD-8EF1-6C83-9ECE-9E86E2B68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4505" y="1682907"/>
            <a:ext cx="2379107" cy="1235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EA88BF-BA7D-6F39-7C7C-FDB822B38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4505" y="4657202"/>
            <a:ext cx="2166026" cy="169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375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1738" y="3948953"/>
            <a:ext cx="6747641" cy="116958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Waste Management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accent5"/>
                </a:solidFill>
              </a:rPr>
              <a:t>Ward 89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5097801" y="0"/>
          <a:ext cx="709419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ounded Rectangle 4"/>
          <p:cNvSpPr txBox="1"/>
          <p:nvPr/>
        </p:nvSpPr>
        <p:spPr>
          <a:xfrm>
            <a:off x="8644900" y="5693158"/>
            <a:ext cx="1935508" cy="45278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9646" tIns="68580" rIns="68580" bIns="68580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1800" b="1" kern="1200" dirty="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77654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96041-54C3-AA20-9224-0DCE463E7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C9420AE4-7F21-9A3D-FA10-3270F82480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436079"/>
              </p:ext>
            </p:extLst>
          </p:nvPr>
        </p:nvGraphicFramePr>
        <p:xfrm>
          <a:off x="307747" y="1148595"/>
          <a:ext cx="11265127" cy="5673282"/>
        </p:xfrm>
        <a:graphic>
          <a:graphicData uri="http://schemas.openxmlformats.org/drawingml/2006/table">
            <a:tbl>
              <a:tblPr firstRow="1" firstCol="1" bandRow="1"/>
              <a:tblGrid>
                <a:gridCol w="816203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215064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96154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08232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414357417"/>
                    </a:ext>
                  </a:extLst>
                </a:gridCol>
                <a:gridCol w="237172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6883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1115286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Illegal dumping, litter picking and cleaning assessment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Spanner Road:</a:t>
                      </a:r>
                      <a:endParaRPr lang="en-US" sz="1200" b="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Waste Management 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13668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Illegal dumping, litter picking and cleaning assessment </a:t>
                      </a:r>
                    </a:p>
                    <a:p>
                      <a:pPr marL="171450" marR="0" lvl="0" indent="-1714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Industry Road:</a:t>
                      </a:r>
                      <a:endParaRPr lang="en-US" sz="1200" b="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220463"/>
                  </a:ext>
                </a:extLst>
              </a:tr>
              <a:tr h="23151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Koppel Road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3031394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092B71F7-313C-BAE1-25A9-839BEB7D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CD7A442-0CDD-5B13-B176-488927DFF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9797" y="4645171"/>
            <a:ext cx="2131020" cy="17945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832B36-26C9-21CD-ACDD-912EA70AA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9796" y="1853333"/>
            <a:ext cx="2131019" cy="10163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784177-C063-D370-760C-67BC8818D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9796" y="3079017"/>
            <a:ext cx="2131018" cy="12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325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81AC2-FA09-2682-89F8-61B7E5E24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472B5688-9309-DDBA-A8CD-DD0460422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707586"/>
              </p:ext>
            </p:extLst>
          </p:nvPr>
        </p:nvGraphicFramePr>
        <p:xfrm>
          <a:off x="307747" y="1148595"/>
          <a:ext cx="11265127" cy="5673282"/>
        </p:xfrm>
        <a:graphic>
          <a:graphicData uri="http://schemas.openxmlformats.org/drawingml/2006/table">
            <a:tbl>
              <a:tblPr firstRow="1" firstCol="1" bandRow="1"/>
              <a:tblGrid>
                <a:gridCol w="816203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215064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96154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08232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414357417"/>
                    </a:ext>
                  </a:extLst>
                </a:gridCol>
                <a:gridCol w="237172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6883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1115286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Illegal dumping, litter picking and cleaning assessment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Bank  Street: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Waste Management 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13668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Illegal dumping, litter picking and cleaning assessment :</a:t>
                      </a:r>
                    </a:p>
                    <a:p>
                      <a:pPr marL="171450" marR="0" lvl="0" indent="-1714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Main Road Service Street 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220463"/>
                  </a:ext>
                </a:extLst>
              </a:tr>
              <a:tr h="23151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Southward drive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3031394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3010904C-DB6E-B9ED-A5BD-731A284FC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39AA37-7669-4468-D85E-8FA1BC119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9526" y="1804908"/>
            <a:ext cx="2092108" cy="1113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54AE48-0EB8-38E6-5029-958FBF9E3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9525" y="2971710"/>
            <a:ext cx="2092107" cy="13668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51BEF3-C5E5-BF84-58C6-905F372F0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9525" y="4606260"/>
            <a:ext cx="2189386" cy="208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035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4D72F-705F-6E7C-5DEC-4F5492D91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113BA25C-27EF-7D69-BB60-4A7BFAE42D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095706"/>
              </p:ext>
            </p:extLst>
          </p:nvPr>
        </p:nvGraphicFramePr>
        <p:xfrm>
          <a:off x="307747" y="1148594"/>
          <a:ext cx="11265127" cy="3530410"/>
        </p:xfrm>
        <a:graphic>
          <a:graphicData uri="http://schemas.openxmlformats.org/drawingml/2006/table">
            <a:tbl>
              <a:tblPr firstRow="1" firstCol="1" bandRow="1"/>
              <a:tblGrid>
                <a:gridCol w="816203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215064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96154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08232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414357417"/>
                    </a:ext>
                  </a:extLst>
                </a:gridCol>
                <a:gridCol w="237172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13473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21830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Illegal dumping, litter picking and cleaning assessment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Baron Road: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Waste Management 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F04BB624-D4CE-A247-0093-7CCA9C0C1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CDF204-FA76-7B20-BA2B-E146C780D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644" y="2494608"/>
            <a:ext cx="1084403" cy="2019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C9331C-32F2-0B28-9014-29D8B7EB9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7755" y="2494609"/>
            <a:ext cx="1005192" cy="201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68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1738" y="3948953"/>
            <a:ext cx="6747641" cy="116958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Rating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02</a:t>
            </a:r>
          </a:p>
          <a:p>
            <a:endParaRPr lang="en-US" dirty="0">
              <a:solidFill>
                <a:schemeClr val="accent5"/>
              </a:solidFill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5125936" y="0"/>
          <a:ext cx="709419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ounded Rectangle 4"/>
          <p:cNvSpPr txBox="1"/>
          <p:nvPr/>
        </p:nvSpPr>
        <p:spPr>
          <a:xfrm>
            <a:off x="8644900" y="5693158"/>
            <a:ext cx="1935508" cy="45278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9646" tIns="68580" rIns="68580" bIns="68580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1800" b="1" kern="1200" dirty="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34440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AC7B1-A17A-5741-BD35-83AFAEA15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50431D-AD18-D459-0021-8FDC7316F2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1738" y="3948953"/>
            <a:ext cx="6747641" cy="116958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Meter Park 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26EBC-6E44-5963-9DE3-8F50B58803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accent5"/>
                </a:solidFill>
              </a:rPr>
              <a:t>Ward 89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6B6E1F1-FAC9-850E-C335-385CD723B2AE}"/>
              </a:ext>
            </a:extLst>
          </p:cNvPr>
          <p:cNvGraphicFramePr/>
          <p:nvPr/>
        </p:nvGraphicFramePr>
        <p:xfrm>
          <a:off x="5097801" y="0"/>
          <a:ext cx="709419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5312B8BD-1969-D8A5-575A-F86C391EEB4F}"/>
              </a:ext>
            </a:extLst>
          </p:cNvPr>
          <p:cNvSpPr txBox="1"/>
          <p:nvPr/>
        </p:nvSpPr>
        <p:spPr>
          <a:xfrm>
            <a:off x="8644900" y="5693158"/>
            <a:ext cx="1935508" cy="45278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9646" tIns="68580" rIns="68580" bIns="68580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1800" b="1" kern="1200" dirty="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88980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CDFF6-C96B-E951-5F24-B6452704F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62A344E7-5F59-6662-6E85-B0D7507548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245649"/>
              </p:ext>
            </p:extLst>
          </p:nvPr>
        </p:nvGraphicFramePr>
        <p:xfrm>
          <a:off x="307747" y="1148595"/>
          <a:ext cx="11265127" cy="5398120"/>
        </p:xfrm>
        <a:graphic>
          <a:graphicData uri="http://schemas.openxmlformats.org/drawingml/2006/table">
            <a:tbl>
              <a:tblPr firstRow="1" firstCol="1" bandRow="1"/>
              <a:tblGrid>
                <a:gridCol w="816203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215064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96154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08232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414357417"/>
                    </a:ext>
                  </a:extLst>
                </a:gridCol>
                <a:gridCol w="237172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4763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972291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Grass cutting and tree pruning assessment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Spanner Road: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Metro Park  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10537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Grass cutting and tree pruning assessment </a:t>
                      </a:r>
                    </a:p>
                    <a:p>
                      <a:pPr marL="171450" marR="0" lvl="0" indent="-1714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Olifantsfontein Road and Industry Road: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7731089"/>
                  </a:ext>
                </a:extLst>
              </a:tr>
              <a:tr h="11519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Grass cutting and tree pruning assessment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Nut Road: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9854112"/>
                  </a:ext>
                </a:extLst>
              </a:tr>
              <a:tr h="1743739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Grass cutting and tree pruning assessment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Koppel Road: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Outstanding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9730915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3C2EA4F9-BD71-1DCA-CB23-E46BA0E20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75A879-5174-D9B8-988E-775D26895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341" y="1637326"/>
            <a:ext cx="2199113" cy="9113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B554B6-FF72-D4AD-6DB8-B0B0CF664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0341" y="2641853"/>
            <a:ext cx="2199112" cy="9113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BB1F2C-2202-2A38-E098-6726162D7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0340" y="3706453"/>
            <a:ext cx="2199111" cy="10017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AC0F4E-C907-F62C-ABBA-B5A323CFF6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0340" y="4878335"/>
            <a:ext cx="2199110" cy="166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815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3BC66-48CC-2048-7B67-15ADC8038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3B372954-2E24-7D58-D283-7659C5C19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556356"/>
              </p:ext>
            </p:extLst>
          </p:nvPr>
        </p:nvGraphicFramePr>
        <p:xfrm>
          <a:off x="307747" y="1148597"/>
          <a:ext cx="11265127" cy="5378664"/>
        </p:xfrm>
        <a:graphic>
          <a:graphicData uri="http://schemas.openxmlformats.org/drawingml/2006/table">
            <a:tbl>
              <a:tblPr firstRow="1" firstCol="1" bandRow="1"/>
              <a:tblGrid>
                <a:gridCol w="816203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215064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96154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08232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414357417"/>
                    </a:ext>
                  </a:extLst>
                </a:gridCol>
                <a:gridCol w="237172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5011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910127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Grass cutting and tree pruning assessment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Olifantsfontein Road: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Metro Park  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1036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Grass cutting and tree pruning assessment </a:t>
                      </a:r>
                    </a:p>
                    <a:p>
                      <a:pPr marL="171450" marR="0" lvl="0" indent="-1714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Park Street: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220463"/>
                  </a:ext>
                </a:extLst>
              </a:tr>
              <a:tr h="1082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Grass cutting and tree pruning assessment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Westview Road:</a:t>
                      </a:r>
                      <a:endParaRPr lang="en-US" dirty="0"/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5895488"/>
                  </a:ext>
                </a:extLst>
              </a:tr>
              <a:tr h="1848473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Grass cutting and tree pruning assessment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Main Road (Service Road):</a:t>
                      </a:r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5417905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A7F2BA77-0018-4778-B860-055680152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AA4D9A-C363-D472-5384-76EFC99B9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343" y="4693809"/>
            <a:ext cx="2218568" cy="1736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FA3244-0744-982E-DC77-9C56D0C64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0342" y="3568401"/>
            <a:ext cx="2239305" cy="1028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42769A-0B1F-DB16-6758-FF7BD0AED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0342" y="2588353"/>
            <a:ext cx="2239305" cy="980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1F793D-561B-59D3-3589-AE5F390A63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0342" y="1689302"/>
            <a:ext cx="2239304" cy="80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017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AD843-C0A4-27F3-C2B8-96EFF7965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FFEE47A8-9CDE-EAED-24EC-9F92CD2F4A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452455"/>
              </p:ext>
            </p:extLst>
          </p:nvPr>
        </p:nvGraphicFramePr>
        <p:xfrm>
          <a:off x="307747" y="1148594"/>
          <a:ext cx="11265127" cy="5252206"/>
        </p:xfrm>
        <a:graphic>
          <a:graphicData uri="http://schemas.openxmlformats.org/drawingml/2006/table">
            <a:tbl>
              <a:tblPr firstRow="1" firstCol="1" bandRow="1"/>
              <a:tblGrid>
                <a:gridCol w="816203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215064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96154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08232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414357417"/>
                    </a:ext>
                  </a:extLst>
                </a:gridCol>
                <a:gridCol w="237172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4938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108421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Grass cutting and tree pruning assessment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Nail Road: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Metro Park  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15568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Grass cutting and tree pruning assessment </a:t>
                      </a:r>
                    </a:p>
                    <a:p>
                      <a:pPr marL="171450" marR="0" lvl="0" indent="-1714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Axle Drive</a:t>
                      </a:r>
                      <a:r>
                        <a:rPr lang="en-US" sz="1200" b="0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1453665"/>
                  </a:ext>
                </a:extLst>
              </a:tr>
              <a:tr h="2117315">
                <a:tc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Grass cutting and tree pruning assessment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Pebble Lane</a:t>
                      </a:r>
                      <a:r>
                        <a:rPr lang="en-US" sz="1200" b="0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5990343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20A329E2-284C-B6D4-C3F9-427D60646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42CD0D-505E-4D25-B210-CD036D4DA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887" y="4382164"/>
            <a:ext cx="2247750" cy="18604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E8C185-346F-90ED-34A8-9FCC27813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0888" y="1637326"/>
            <a:ext cx="2247748" cy="10306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733637-3B5C-7198-362D-0F97ACB9F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0887" y="2826099"/>
            <a:ext cx="2247748" cy="12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501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581D4-F82E-2B57-0AB8-38F0F95A5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35C013F-49D7-2F36-F547-29D418BC99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166581"/>
              </p:ext>
            </p:extLst>
          </p:nvPr>
        </p:nvGraphicFramePr>
        <p:xfrm>
          <a:off x="307747" y="1148595"/>
          <a:ext cx="11265127" cy="4092703"/>
        </p:xfrm>
        <a:graphic>
          <a:graphicData uri="http://schemas.openxmlformats.org/drawingml/2006/table">
            <a:tbl>
              <a:tblPr firstRow="1" firstCol="1" bandRow="1"/>
              <a:tblGrid>
                <a:gridCol w="816203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215064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96154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08232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414357417"/>
                    </a:ext>
                  </a:extLst>
                </a:gridCol>
                <a:gridCol w="237172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4351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1120591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Grass cutting and tree pruning assessment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Southward Drive: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Metro Park  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1165409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Grass cutting and tree pruning assessment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Bank Street:</a:t>
                      </a: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117968"/>
                  </a:ext>
                </a:extLst>
              </a:tr>
              <a:tr h="1165409"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Clayville Industrial – Grass cutting and tree pruning assessment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kern="1200" baseline="0" dirty="0" err="1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Baksteen</a:t>
                      </a:r>
                      <a:r>
                        <a:rPr lang="en-US" sz="1200" b="1" i="0" u="none" strike="noStrike" kern="1200" baseline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 Road:</a:t>
                      </a:r>
                      <a:endParaRPr lang="en-US" sz="1200" dirty="0">
                        <a:solidFill>
                          <a:schemeClr val="accent5"/>
                        </a:solidFill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4702768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D2D5E9FF-6B90-FC9D-B77C-55AD5F1AE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AFE57-320C-816C-151D-253C550DA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888" y="1578618"/>
            <a:ext cx="2341986" cy="1047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413164-9FE8-6044-0F39-9FB0C6417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0888" y="2742866"/>
            <a:ext cx="2247749" cy="1333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C6BA27-AB51-E233-B47E-F1CEECE04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0887" y="4075889"/>
            <a:ext cx="2268487" cy="12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72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F1DA8-C1E1-DAC0-D479-BABFDD567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C9656C-F8FA-DE8A-C862-32F158A34A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1738" y="3948953"/>
            <a:ext cx="6747641" cy="116958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Service Delivery City Planning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15256B-5AB8-570F-BFB7-2B5401D3BA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accent5"/>
                </a:solidFill>
              </a:rPr>
              <a:t>Ward 89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DB1AAE0-4468-35A6-93E5-E659C227CF23}"/>
              </a:ext>
            </a:extLst>
          </p:cNvPr>
          <p:cNvGraphicFramePr/>
          <p:nvPr/>
        </p:nvGraphicFramePr>
        <p:xfrm>
          <a:off x="5097801" y="0"/>
          <a:ext cx="709419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D817E669-50C9-2C73-C98D-54D4AEB14B23}"/>
              </a:ext>
            </a:extLst>
          </p:cNvPr>
          <p:cNvSpPr txBox="1"/>
          <p:nvPr/>
        </p:nvSpPr>
        <p:spPr>
          <a:xfrm>
            <a:off x="8644900" y="5693158"/>
            <a:ext cx="1935508" cy="45278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9646" tIns="68580" rIns="68580" bIns="68580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1800" b="1" kern="1200" dirty="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09157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F429F-EFF8-9233-B3ED-223EFC7FD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FEC28E15-B26B-4B07-E7A3-8AC903D627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691727"/>
              </p:ext>
            </p:extLst>
          </p:nvPr>
        </p:nvGraphicFramePr>
        <p:xfrm>
          <a:off x="287009" y="1175490"/>
          <a:ext cx="11265127" cy="3110874"/>
        </p:xfrm>
        <a:graphic>
          <a:graphicData uri="http://schemas.openxmlformats.org/drawingml/2006/table">
            <a:tbl>
              <a:tblPr firstRow="1" firstCol="1" bandRow="1"/>
              <a:tblGrid>
                <a:gridCol w="768578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1781175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600325">
                  <a:extLst>
                    <a:ext uri="{9D8B030D-6E8A-4147-A177-3AD203B41FA5}">
                      <a16:colId xmlns:a16="http://schemas.microsoft.com/office/drawing/2014/main" val="3041025528"/>
                    </a:ext>
                  </a:extLst>
                </a:gridCol>
                <a:gridCol w="3000374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6597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1112398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89 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Sinkhole &amp; 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Beka lane Street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</a:t>
                      </a: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City Planning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203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381106"/>
                  </a:ext>
                </a:extLst>
              </a:tr>
              <a:tr h="11348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Pothole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Olifantsfontein Southward Street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</a:t>
                      </a: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1C1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428868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14AE5180-C102-22AD-EB1C-35364B24D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09" y="686758"/>
            <a:ext cx="10683342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359D57-6E73-A4F3-31F2-B544B48A8E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442" y="1813035"/>
            <a:ext cx="2850274" cy="132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129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21995" y="2082431"/>
            <a:ext cx="6577069" cy="3993371"/>
          </a:xfrm>
        </p:spPr>
        <p:txBody>
          <a:bodyPr/>
          <a:lstStyle/>
          <a:p>
            <a:pPr algn="ctr"/>
            <a:endParaRPr lang="en-ZA" sz="3600" b="1" dirty="0">
              <a:solidFill>
                <a:schemeClr val="accent5"/>
              </a:solidFill>
              <a:latin typeface="+mn-lt"/>
            </a:endParaRPr>
          </a:p>
          <a:p>
            <a:pPr algn="ctr"/>
            <a:endParaRPr lang="en-ZA" sz="3600" b="1" dirty="0">
              <a:solidFill>
                <a:schemeClr val="accent5"/>
              </a:solidFill>
              <a:latin typeface="+mn-lt"/>
            </a:endParaRPr>
          </a:p>
          <a:p>
            <a:pPr algn="ctr"/>
            <a:r>
              <a:rPr lang="en-ZA" sz="6600" b="1" i="1" u="sng" dirty="0">
                <a:solidFill>
                  <a:schemeClr val="accent5"/>
                </a:solidFill>
                <a:latin typeface="+mn-lt"/>
              </a:rPr>
              <a:t>Thank you</a:t>
            </a:r>
          </a:p>
          <a:p>
            <a:pPr algn="ctr"/>
            <a:r>
              <a:rPr lang="en-ZA" sz="6000" b="1" dirty="0">
                <a:solidFill>
                  <a:schemeClr val="accent5"/>
                </a:solidFill>
                <a:latin typeface="Bradley Hand ITC" panose="03070402050302030203" pitchFamily="66" charset="0"/>
              </a:rPr>
              <a:t>11.03.2025</a:t>
            </a:r>
          </a:p>
          <a:p>
            <a:pPr algn="ctr"/>
            <a:endParaRPr lang="en-ZA" sz="6000" b="1" dirty="0">
              <a:solidFill>
                <a:schemeClr val="accent5"/>
              </a:solidFill>
              <a:latin typeface="Bradley Hand ITC" panose="03070402050302030203" pitchFamily="66" charset="0"/>
            </a:endParaRPr>
          </a:p>
          <a:p>
            <a:pPr algn="ctr"/>
            <a:endParaRPr lang="en-ZA" sz="6000" b="1" dirty="0">
              <a:solidFill>
                <a:schemeClr val="accent5"/>
              </a:solidFill>
              <a:latin typeface="Bradley Hand ITC" panose="03070402050302030203" pitchFamily="66" charset="0"/>
            </a:endParaRPr>
          </a:p>
          <a:p>
            <a:pPr algn="ctr"/>
            <a:endParaRPr lang="en-ZA" sz="6000" b="1" dirty="0">
              <a:solidFill>
                <a:schemeClr val="accent5"/>
              </a:solidFill>
              <a:latin typeface="Bradley Hand ITC" panose="03070402050302030203" pitchFamily="66" charset="0"/>
            </a:endParaRPr>
          </a:p>
          <a:p>
            <a:pPr algn="ctr"/>
            <a:endParaRPr lang="en-ZA" sz="6000" b="1" dirty="0">
              <a:solidFill>
                <a:schemeClr val="accent5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DF29D0-9F03-AC9A-04B9-4F43C1E5D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498" y="3753293"/>
            <a:ext cx="4986669" cy="13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07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312532" y="1552014"/>
            <a:ext cx="10741026" cy="498013"/>
          </a:xfrm>
        </p:spPr>
        <p:txBody>
          <a:bodyPr/>
          <a:lstStyle/>
          <a:p>
            <a:r>
              <a:rPr lang="en-ZA" dirty="0"/>
              <a:t>The table below reflect the performance of individual departments in line with the commitments made to the Service Delivery Challenges:</a:t>
            </a:r>
          </a:p>
          <a:p>
            <a:endParaRPr lang="en-ZA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725487" y="457200"/>
            <a:ext cx="9571037" cy="849255"/>
          </a:xfrm>
        </p:spPr>
        <p:txBody>
          <a:bodyPr/>
          <a:lstStyle/>
          <a:p>
            <a:r>
              <a:rPr lang="en-ZA" sz="2800" dirty="0"/>
              <a:t>Summary of Department Commitments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055722"/>
              </p:ext>
            </p:extLst>
          </p:nvPr>
        </p:nvGraphicFramePr>
        <p:xfrm>
          <a:off x="312532" y="2295586"/>
          <a:ext cx="11323355" cy="428481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63574">
                  <a:extLst>
                    <a:ext uri="{9D8B030D-6E8A-4147-A177-3AD203B41FA5}">
                      <a16:colId xmlns:a16="http://schemas.microsoft.com/office/drawing/2014/main" val="570497246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48280758"/>
                    </a:ext>
                  </a:extLst>
                </a:gridCol>
                <a:gridCol w="1620982">
                  <a:extLst>
                    <a:ext uri="{9D8B030D-6E8A-4147-A177-3AD203B41FA5}">
                      <a16:colId xmlns:a16="http://schemas.microsoft.com/office/drawing/2014/main" val="813222358"/>
                    </a:ext>
                  </a:extLst>
                </a:gridCol>
                <a:gridCol w="1939637">
                  <a:extLst>
                    <a:ext uri="{9D8B030D-6E8A-4147-A177-3AD203B41FA5}">
                      <a16:colId xmlns:a16="http://schemas.microsoft.com/office/drawing/2014/main" val="743501669"/>
                    </a:ext>
                  </a:extLst>
                </a:gridCol>
                <a:gridCol w="1607126">
                  <a:extLst>
                    <a:ext uri="{9D8B030D-6E8A-4147-A177-3AD203B41FA5}">
                      <a16:colId xmlns:a16="http://schemas.microsoft.com/office/drawing/2014/main" val="3128592182"/>
                    </a:ext>
                  </a:extLst>
                </a:gridCol>
              </a:tblGrid>
              <a:tr h="1222631">
                <a:tc>
                  <a:txBody>
                    <a:bodyPr/>
                    <a:lstStyle/>
                    <a:p>
                      <a:r>
                        <a:rPr lang="en-ZA" sz="1400" dirty="0">
                          <a:solidFill>
                            <a:schemeClr val="accent5"/>
                          </a:solidFill>
                        </a:rPr>
                        <a:t>Department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>
                          <a:solidFill>
                            <a:schemeClr val="accent5"/>
                          </a:solidFill>
                        </a:rPr>
                        <a:t>Finalised</a:t>
                      </a:r>
                      <a:r>
                        <a:rPr lang="en-ZA" sz="1400" baseline="0" dirty="0">
                          <a:solidFill>
                            <a:schemeClr val="accent5"/>
                          </a:solidFill>
                        </a:rPr>
                        <a:t> </a:t>
                      </a:r>
                      <a:endParaRPr lang="en-ZA" sz="140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400" dirty="0">
                          <a:solidFill>
                            <a:schemeClr val="accent5"/>
                          </a:solidFill>
                        </a:rPr>
                        <a:t>In Progress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400" dirty="0">
                          <a:solidFill>
                            <a:schemeClr val="accent5"/>
                          </a:solidFill>
                        </a:rPr>
                        <a:t>Outstanding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600" dirty="0">
                          <a:solidFill>
                            <a:srgbClr val="C00000"/>
                          </a:solidFill>
                        </a:rPr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61975"/>
                  </a:ext>
                </a:extLst>
              </a:tr>
              <a:tr h="533521"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accent5"/>
                          </a:solidFill>
                        </a:rPr>
                        <a:t>Metro Parks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solidFill>
                            <a:schemeClr val="accent5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solidFill>
                            <a:schemeClr val="accent5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solidFill>
                            <a:schemeClr val="accent5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b="1" dirty="0">
                          <a:solidFill>
                            <a:srgbClr val="C00000"/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6688141"/>
                  </a:ext>
                </a:extLst>
              </a:tr>
              <a:tr h="567559"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accent5"/>
                          </a:solidFill>
                        </a:rPr>
                        <a:t>Water &amp; Sanitation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solidFill>
                            <a:schemeClr val="accent5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solidFill>
                            <a:schemeClr val="accent5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solidFill>
                            <a:schemeClr val="accent5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b="1" dirty="0">
                          <a:solidFill>
                            <a:srgbClr val="C00000"/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892167"/>
                  </a:ext>
                </a:extLst>
              </a:tr>
              <a:tr h="738473"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accent5"/>
                          </a:solidFill>
                        </a:rPr>
                        <a:t>Road &amp; Stormwater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solidFill>
                            <a:schemeClr val="accent5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solidFill>
                            <a:schemeClr val="accent5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solidFill>
                            <a:schemeClr val="accent5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b="1" dirty="0">
                          <a:solidFill>
                            <a:srgbClr val="C00000"/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270731"/>
                  </a:ext>
                </a:extLst>
              </a:tr>
              <a:tr h="1222631">
                <a:tc>
                  <a:txBody>
                    <a:bodyPr/>
                    <a:lstStyle/>
                    <a:p>
                      <a:r>
                        <a:rPr lang="en-ZA" b="1" dirty="0">
                          <a:solidFill>
                            <a:srgbClr val="C00000"/>
                          </a:solidFill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b="1" dirty="0">
                          <a:solidFill>
                            <a:srgbClr val="C00000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b="1" dirty="0">
                          <a:solidFill>
                            <a:srgbClr val="C00000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b="1" dirty="0">
                          <a:solidFill>
                            <a:srgbClr val="C00000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b="1" dirty="0">
                          <a:solidFill>
                            <a:srgbClr val="C00000"/>
                          </a:solidFill>
                        </a:rPr>
                        <a:t>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3309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350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1738" y="3948953"/>
            <a:ext cx="6747641" cy="116958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Service Delivery Issues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03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80189046"/>
              </p:ext>
            </p:extLst>
          </p:nvPr>
        </p:nvGraphicFramePr>
        <p:xfrm>
          <a:off x="5097801" y="0"/>
          <a:ext cx="709419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ounded Rectangle 4"/>
          <p:cNvSpPr txBox="1"/>
          <p:nvPr/>
        </p:nvSpPr>
        <p:spPr>
          <a:xfrm>
            <a:off x="8644900" y="5693158"/>
            <a:ext cx="1935508" cy="45278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9646" tIns="68580" rIns="68580" bIns="68580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1800" b="1" kern="1200" dirty="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2301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1738" y="3948953"/>
            <a:ext cx="6747641" cy="116958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Service Delivery Issues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452282" y="1874079"/>
            <a:ext cx="5131398" cy="1756625"/>
          </a:xfrm>
        </p:spPr>
        <p:txBody>
          <a:bodyPr/>
          <a:lstStyle/>
          <a:p>
            <a:pPr algn="ctr"/>
            <a:r>
              <a:rPr lang="en-US" sz="6000" b="1" dirty="0">
                <a:solidFill>
                  <a:schemeClr val="accent5"/>
                </a:solidFill>
              </a:rPr>
              <a:t>Ward 100</a:t>
            </a:r>
          </a:p>
        </p:txBody>
      </p:sp>
      <p:sp>
        <p:nvSpPr>
          <p:cNvPr id="12" name="Rounded Rectangle 4"/>
          <p:cNvSpPr txBox="1"/>
          <p:nvPr/>
        </p:nvSpPr>
        <p:spPr>
          <a:xfrm>
            <a:off x="8644900" y="5693158"/>
            <a:ext cx="1935508" cy="45278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9646" tIns="68580" rIns="68580" bIns="68580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1800" b="1" kern="1200" dirty="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9385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027618"/>
              </p:ext>
            </p:extLst>
          </p:nvPr>
        </p:nvGraphicFramePr>
        <p:xfrm>
          <a:off x="287009" y="1391919"/>
          <a:ext cx="11265127" cy="3911583"/>
        </p:xfrm>
        <a:graphic>
          <a:graphicData uri="http://schemas.openxmlformats.org/drawingml/2006/table">
            <a:tbl>
              <a:tblPr firstRow="1" firstCol="1" bandRow="1"/>
              <a:tblGrid>
                <a:gridCol w="770266">
                  <a:extLst>
                    <a:ext uri="{9D8B030D-6E8A-4147-A177-3AD203B41FA5}">
                      <a16:colId xmlns:a16="http://schemas.microsoft.com/office/drawing/2014/main" val="623605884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374717113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075957796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967740746"/>
                    </a:ext>
                  </a:extLst>
                </a:gridCol>
                <a:gridCol w="1238250">
                  <a:extLst>
                    <a:ext uri="{9D8B030D-6E8A-4147-A177-3AD203B41FA5}">
                      <a16:colId xmlns:a16="http://schemas.microsoft.com/office/drawing/2014/main" val="3806527397"/>
                    </a:ext>
                  </a:extLst>
                </a:gridCol>
                <a:gridCol w="2730914">
                  <a:extLst>
                    <a:ext uri="{9D8B030D-6E8A-4147-A177-3AD203B41FA5}">
                      <a16:colId xmlns:a16="http://schemas.microsoft.com/office/drawing/2014/main" val="2552700096"/>
                    </a:ext>
                  </a:extLst>
                </a:gridCol>
                <a:gridCol w="2706172">
                  <a:extLst>
                    <a:ext uri="{9D8B030D-6E8A-4147-A177-3AD203B41FA5}">
                      <a16:colId xmlns:a16="http://schemas.microsoft.com/office/drawing/2014/main" val="560993853"/>
                    </a:ext>
                  </a:extLst>
                </a:gridCol>
              </a:tblGrid>
              <a:tr h="7494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Wards</a:t>
                      </a:r>
                      <a:endParaRPr lang="en-US" sz="1200" dirty="0">
                        <a:solidFill>
                          <a:srgbClr val="1E1C1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1E1C1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Challenge &amp; area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Responsible Department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Departmental Response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Commitment  Made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status/ After picture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33638"/>
                  </a:ext>
                </a:extLst>
              </a:tr>
              <a:tr h="81522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Ward 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Streetlights not working @ 5789/19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0787/2025/03/13</a:t>
                      </a:r>
                    </a:p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chemeClr val="accent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Energy</a:t>
                      </a:r>
                      <a:r>
                        <a:rPr lang="en-US" sz="1200" b="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accent4"/>
                        </a:solidFill>
                        <a:effectLst/>
                        <a:highlight>
                          <a:srgbClr val="FF0000"/>
                        </a:highlight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Energy team will be implored to fix the streetlight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7440"/>
                  </a:ext>
                </a:extLst>
              </a:tr>
              <a:tr h="774142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Streetlights not working @5789/9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0810/2025/03/13</a:t>
                      </a:r>
                      <a:endParaRPr lang="en-US" sz="1200" kern="1200" dirty="0">
                        <a:solidFill>
                          <a:schemeClr val="accent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Energy team will be implored to fix the streetlight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2923647"/>
                  </a:ext>
                </a:extLst>
              </a:tr>
              <a:tr h="1564622">
                <a:tc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Electric box need to be fixed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Ref:  0761/2025/03/13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effectLst/>
                          <a:highlight>
                            <a:srgbClr val="FF0000"/>
                          </a:highlight>
                          <a:latin typeface="+mn-lt"/>
                        </a:rPr>
                        <a:t>Energy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1C1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Outstanding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Energy committed to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replace the box cap.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597823"/>
                  </a:ext>
                </a:extLst>
              </a:tr>
            </a:tbl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87009" y="686758"/>
            <a:ext cx="10421631" cy="488731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Service Delivery Ward Challenges</a:t>
            </a:r>
            <a:endParaRPr lang="en-ZA" sz="2800" dirty="0"/>
          </a:p>
        </p:txBody>
      </p:sp>
      <p:pic>
        <p:nvPicPr>
          <p:cNvPr id="5" name="Picture 4" descr="A street sign next to a brick wall&#10;&#10;Description automatically generated">
            <a:extLst>
              <a:ext uri="{FF2B5EF4-FFF2-40B4-BE49-F238E27FC236}">
                <a16:creationId xmlns:a16="http://schemas.microsoft.com/office/drawing/2014/main" id="{6FE3BBBC-50DF-8449-BE2A-66D81807C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9520" y="3728720"/>
            <a:ext cx="2692616" cy="15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05829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Custom 233">
      <a:dk1>
        <a:srgbClr val="768083"/>
      </a:dk1>
      <a:lt1>
        <a:srgbClr val="FFFFFF"/>
      </a:lt1>
      <a:dk2>
        <a:srgbClr val="004684"/>
      </a:dk2>
      <a:lt2>
        <a:srgbClr val="7F7F7F"/>
      </a:lt2>
      <a:accent1>
        <a:srgbClr val="004684"/>
      </a:accent1>
      <a:accent2>
        <a:srgbClr val="FDB43D"/>
      </a:accent2>
      <a:accent3>
        <a:srgbClr val="006940"/>
      </a:accent3>
      <a:accent4>
        <a:srgbClr val="ED1B2E"/>
      </a:accent4>
      <a:accent5>
        <a:srgbClr val="1E1C1A"/>
      </a:accent5>
      <a:accent6>
        <a:srgbClr val="7F7F7F"/>
      </a:accent6>
      <a:hlink>
        <a:srgbClr val="004684"/>
      </a:hlink>
      <a:folHlink>
        <a:srgbClr val="7F7F7F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rtlCol="0" anchor="t"/>
      <a:lstStyle>
        <a:defPPr algn="ctr">
          <a:defRPr sz="14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dirty="0" err="1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dge PPT_20.01.14" id="{F9896C87-8FFC-4CA3-BC8A-7FD94EB6D418}" vid="{3175F0C5-51E6-4F1B-8045-5618B3698F9B}"/>
    </a:ext>
  </a:extLst>
</a:theme>
</file>

<file path=ppt/theme/theme2.xml><?xml version="1.0" encoding="utf-8"?>
<a:theme xmlns:a="http://schemas.openxmlformats.org/drawingml/2006/main" name="Blue">
  <a:themeElements>
    <a:clrScheme name="Custom 233">
      <a:dk1>
        <a:srgbClr val="768083"/>
      </a:dk1>
      <a:lt1>
        <a:srgbClr val="FFFFFF"/>
      </a:lt1>
      <a:dk2>
        <a:srgbClr val="004684"/>
      </a:dk2>
      <a:lt2>
        <a:srgbClr val="7F7F7F"/>
      </a:lt2>
      <a:accent1>
        <a:srgbClr val="004684"/>
      </a:accent1>
      <a:accent2>
        <a:srgbClr val="FDB43D"/>
      </a:accent2>
      <a:accent3>
        <a:srgbClr val="006940"/>
      </a:accent3>
      <a:accent4>
        <a:srgbClr val="ED1B2E"/>
      </a:accent4>
      <a:accent5>
        <a:srgbClr val="1E1C1A"/>
      </a:accent5>
      <a:accent6>
        <a:srgbClr val="7F7F7F"/>
      </a:accent6>
      <a:hlink>
        <a:srgbClr val="004684"/>
      </a:hlink>
      <a:folHlink>
        <a:srgbClr val="7F7F7F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rtlCol="0" anchor="t"/>
      <a:lstStyle>
        <a:defPPr algn="ctr">
          <a:defRPr sz="14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dirty="0" err="1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dge PPT_20.01.14" id="{F9896C87-8FFC-4CA3-BC8A-7FD94EB6D418}" vid="{3175F0C5-51E6-4F1B-8045-5618B3698F9B}"/>
    </a:ext>
  </a:extLst>
</a:theme>
</file>

<file path=ppt/theme/theme3.xml><?xml version="1.0" encoding="utf-8"?>
<a:theme xmlns:a="http://schemas.openxmlformats.org/drawingml/2006/main" name="Red">
  <a:themeElements>
    <a:clrScheme name="Custom 233">
      <a:dk1>
        <a:srgbClr val="768083"/>
      </a:dk1>
      <a:lt1>
        <a:srgbClr val="FFFFFF"/>
      </a:lt1>
      <a:dk2>
        <a:srgbClr val="004684"/>
      </a:dk2>
      <a:lt2>
        <a:srgbClr val="7F7F7F"/>
      </a:lt2>
      <a:accent1>
        <a:srgbClr val="004684"/>
      </a:accent1>
      <a:accent2>
        <a:srgbClr val="FDB43D"/>
      </a:accent2>
      <a:accent3>
        <a:srgbClr val="006940"/>
      </a:accent3>
      <a:accent4>
        <a:srgbClr val="ED1B2E"/>
      </a:accent4>
      <a:accent5>
        <a:srgbClr val="1E1C1A"/>
      </a:accent5>
      <a:accent6>
        <a:srgbClr val="7F7F7F"/>
      </a:accent6>
      <a:hlink>
        <a:srgbClr val="004684"/>
      </a:hlink>
      <a:folHlink>
        <a:srgbClr val="7F7F7F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rtlCol="0" anchor="t"/>
      <a:lstStyle>
        <a:defPPr algn="ctr">
          <a:defRPr sz="14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dirty="0" err="1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dge PPT_20.01.14" id="{F9896C87-8FFC-4CA3-BC8A-7FD94EB6D418}" vid="{3175F0C5-51E6-4F1B-8045-5618B3698F9B}"/>
    </a:ext>
  </a:extLst>
</a:theme>
</file>

<file path=ppt/theme/theme4.xml><?xml version="1.0" encoding="utf-8"?>
<a:theme xmlns:a="http://schemas.openxmlformats.org/drawingml/2006/main" name="Grey">
  <a:themeElements>
    <a:clrScheme name="Custom 233">
      <a:dk1>
        <a:srgbClr val="768083"/>
      </a:dk1>
      <a:lt1>
        <a:srgbClr val="FFFFFF"/>
      </a:lt1>
      <a:dk2>
        <a:srgbClr val="004684"/>
      </a:dk2>
      <a:lt2>
        <a:srgbClr val="7F7F7F"/>
      </a:lt2>
      <a:accent1>
        <a:srgbClr val="004684"/>
      </a:accent1>
      <a:accent2>
        <a:srgbClr val="FDB43D"/>
      </a:accent2>
      <a:accent3>
        <a:srgbClr val="006940"/>
      </a:accent3>
      <a:accent4>
        <a:srgbClr val="ED1B2E"/>
      </a:accent4>
      <a:accent5>
        <a:srgbClr val="1E1C1A"/>
      </a:accent5>
      <a:accent6>
        <a:srgbClr val="7F7F7F"/>
      </a:accent6>
      <a:hlink>
        <a:srgbClr val="004684"/>
      </a:hlink>
      <a:folHlink>
        <a:srgbClr val="7F7F7F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rtlCol="0" anchor="t"/>
      <a:lstStyle>
        <a:defPPr algn="ctr">
          <a:defRPr sz="14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dirty="0" err="1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dge PPT_20.01.14" id="{F9896C87-8FFC-4CA3-BC8A-7FD94EB6D418}" vid="{3175F0C5-51E6-4F1B-8045-5618B3698F9B}"/>
    </a:ext>
  </a:extLst>
</a:theme>
</file>

<file path=ppt/theme/theme5.xml><?xml version="1.0" encoding="utf-8"?>
<a:theme xmlns:a="http://schemas.openxmlformats.org/drawingml/2006/main" name="Yellow">
  <a:themeElements>
    <a:clrScheme name="Custom 233">
      <a:dk1>
        <a:srgbClr val="768083"/>
      </a:dk1>
      <a:lt1>
        <a:srgbClr val="FFFFFF"/>
      </a:lt1>
      <a:dk2>
        <a:srgbClr val="004684"/>
      </a:dk2>
      <a:lt2>
        <a:srgbClr val="7F7F7F"/>
      </a:lt2>
      <a:accent1>
        <a:srgbClr val="004684"/>
      </a:accent1>
      <a:accent2>
        <a:srgbClr val="FDB43D"/>
      </a:accent2>
      <a:accent3>
        <a:srgbClr val="006940"/>
      </a:accent3>
      <a:accent4>
        <a:srgbClr val="ED1B2E"/>
      </a:accent4>
      <a:accent5>
        <a:srgbClr val="1E1C1A"/>
      </a:accent5>
      <a:accent6>
        <a:srgbClr val="7F7F7F"/>
      </a:accent6>
      <a:hlink>
        <a:srgbClr val="004684"/>
      </a:hlink>
      <a:folHlink>
        <a:srgbClr val="7F7F7F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rtlCol="0" anchor="t"/>
      <a:lstStyle>
        <a:defPPr algn="ctr">
          <a:defRPr sz="14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dirty="0" err="1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dge PPT_20.01.14" id="{F9896C87-8FFC-4CA3-BC8A-7FD94EB6D418}" vid="{3175F0C5-51E6-4F1B-8045-5618B3698F9B}"/>
    </a:ext>
  </a:extLst>
</a:theme>
</file>

<file path=ppt/theme/theme6.xml><?xml version="1.0" encoding="utf-8"?>
<a:theme xmlns:a="http://schemas.openxmlformats.org/drawingml/2006/main" name="Green">
  <a:themeElements>
    <a:clrScheme name="Custom 233">
      <a:dk1>
        <a:srgbClr val="768083"/>
      </a:dk1>
      <a:lt1>
        <a:srgbClr val="FFFFFF"/>
      </a:lt1>
      <a:dk2>
        <a:srgbClr val="004684"/>
      </a:dk2>
      <a:lt2>
        <a:srgbClr val="7F7F7F"/>
      </a:lt2>
      <a:accent1>
        <a:srgbClr val="004684"/>
      </a:accent1>
      <a:accent2>
        <a:srgbClr val="FDB43D"/>
      </a:accent2>
      <a:accent3>
        <a:srgbClr val="006940"/>
      </a:accent3>
      <a:accent4>
        <a:srgbClr val="ED1B2E"/>
      </a:accent4>
      <a:accent5>
        <a:srgbClr val="1E1C1A"/>
      </a:accent5>
      <a:accent6>
        <a:srgbClr val="7F7F7F"/>
      </a:accent6>
      <a:hlink>
        <a:srgbClr val="004684"/>
      </a:hlink>
      <a:folHlink>
        <a:srgbClr val="7F7F7F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rtlCol="0" anchor="t"/>
      <a:lstStyle>
        <a:defPPr algn="ctr">
          <a:defRPr sz="14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dirty="0" smtClean="0"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dge PPT_20.01.14" id="{F9896C87-8FFC-4CA3-BC8A-7FD94EB6D418}" vid="{3175F0C5-51E6-4F1B-8045-5618B3698F9B}"/>
    </a:ext>
  </a:extLst>
</a:theme>
</file>

<file path=ppt/theme/theme7.xml><?xml version="1.0" encoding="utf-8"?>
<a:theme xmlns:a="http://schemas.openxmlformats.org/drawingml/2006/main" name="1_Green">
  <a:themeElements>
    <a:clrScheme name="Custom 233">
      <a:dk1>
        <a:srgbClr val="768083"/>
      </a:dk1>
      <a:lt1>
        <a:srgbClr val="FFFFFF"/>
      </a:lt1>
      <a:dk2>
        <a:srgbClr val="004684"/>
      </a:dk2>
      <a:lt2>
        <a:srgbClr val="7F7F7F"/>
      </a:lt2>
      <a:accent1>
        <a:srgbClr val="004684"/>
      </a:accent1>
      <a:accent2>
        <a:srgbClr val="FDB43D"/>
      </a:accent2>
      <a:accent3>
        <a:srgbClr val="006940"/>
      </a:accent3>
      <a:accent4>
        <a:srgbClr val="ED1B2E"/>
      </a:accent4>
      <a:accent5>
        <a:srgbClr val="1E1C1A"/>
      </a:accent5>
      <a:accent6>
        <a:srgbClr val="7F7F7F"/>
      </a:accent6>
      <a:hlink>
        <a:srgbClr val="004684"/>
      </a:hlink>
      <a:folHlink>
        <a:srgbClr val="7F7F7F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rtlCol="0" anchor="t"/>
      <a:lstStyle>
        <a:defPPr algn="ctr">
          <a:defRPr sz="14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dirty="0" smtClean="0"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dge PPT_20.01.14" id="{F9896C87-8FFC-4CA3-BC8A-7FD94EB6D418}" vid="{3175F0C5-51E6-4F1B-8045-5618B3698F9B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AC01760329D84592C4039CCAD1CDE4" ma:contentTypeVersion="15" ma:contentTypeDescription="Create a new document." ma:contentTypeScope="" ma:versionID="801ee8cc3ddaa4ad70a6eaac873f6afb">
  <xsd:schema xmlns:xsd="http://www.w3.org/2001/XMLSchema" xmlns:xs="http://www.w3.org/2001/XMLSchema" xmlns:p="http://schemas.microsoft.com/office/2006/metadata/properties" xmlns:ns2="6d79312b-2acc-479a-905a-5e8f6041831e" xmlns:ns3="cd5ad092-0613-4979-9354-f190aaf58e40" targetNamespace="http://schemas.microsoft.com/office/2006/metadata/properties" ma:root="true" ma:fieldsID="0c48ce84dff3c7e5a1b17f7ba1aed7f8" ns2:_="" ns3:_="">
    <xsd:import namespace="6d79312b-2acc-479a-905a-5e8f6041831e"/>
    <xsd:import namespace="cd5ad092-0613-4979-9354-f190aaf58e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79312b-2acc-479a-905a-5e8f604183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6a17b9a2-7068-4120-a8aa-03863d6de1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5ad092-0613-4979-9354-f190aaf58e40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92637f0f-1bdd-493e-8d7d-600e78cbee93}" ma:internalName="TaxCatchAll" ma:showField="CatchAllData" ma:web="cd5ad092-0613-4979-9354-f190aaf58e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d79312b-2acc-479a-905a-5e8f6041831e">
      <Terms xmlns="http://schemas.microsoft.com/office/infopath/2007/PartnerControls"/>
    </lcf76f155ced4ddcb4097134ff3c332f>
    <TaxCatchAll xmlns="cd5ad092-0613-4979-9354-f190aaf58e40" xsi:nil="true"/>
  </documentManagement>
</p:properties>
</file>

<file path=customXml/itemProps1.xml><?xml version="1.0" encoding="utf-8"?>
<ds:datastoreItem xmlns:ds="http://schemas.openxmlformats.org/officeDocument/2006/customXml" ds:itemID="{7AF96D6B-61BE-4D9C-A305-A817418031A8}"/>
</file>

<file path=customXml/itemProps2.xml><?xml version="1.0" encoding="utf-8"?>
<ds:datastoreItem xmlns:ds="http://schemas.openxmlformats.org/officeDocument/2006/customXml" ds:itemID="{5BFA32F1-0E61-457C-AC1D-5BAF29B93221}"/>
</file>

<file path=customXml/itemProps3.xml><?xml version="1.0" encoding="utf-8"?>
<ds:datastoreItem xmlns:ds="http://schemas.openxmlformats.org/officeDocument/2006/customXml" ds:itemID="{92AB1545-320C-428A-A92F-759FF6B50239}"/>
</file>

<file path=docProps/app.xml><?xml version="1.0" encoding="utf-8"?>
<Properties xmlns="http://schemas.openxmlformats.org/officeDocument/2006/extended-properties" xmlns:vt="http://schemas.openxmlformats.org/officeDocument/2006/docPropsVTypes">
  <TotalTime>45231</TotalTime>
  <Words>3307</Words>
  <Application>Microsoft Office PowerPoint</Application>
  <PresentationFormat>Widescreen</PresentationFormat>
  <Paragraphs>1096</Paragraphs>
  <Slides>57</Slides>
  <Notes>39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1" baseType="lpstr">
      <vt:lpstr>Arial</vt:lpstr>
      <vt:lpstr>Arial Black</vt:lpstr>
      <vt:lpstr>Bradley Hand ITC</vt:lpstr>
      <vt:lpstr>Calibri</vt:lpstr>
      <vt:lpstr>Times New Roman</vt:lpstr>
      <vt:lpstr>Wingdings</vt:lpstr>
      <vt:lpstr>White</vt:lpstr>
      <vt:lpstr>Blue</vt:lpstr>
      <vt:lpstr>Red</vt:lpstr>
      <vt:lpstr>Grey</vt:lpstr>
      <vt:lpstr>Yellow</vt:lpstr>
      <vt:lpstr>Green</vt:lpstr>
      <vt:lpstr>1_Green</vt:lpstr>
      <vt:lpstr>CorelDRAW</vt:lpstr>
      <vt:lpstr>PowerPoint Presentation</vt:lpstr>
      <vt:lpstr>PowerPoint Presentation</vt:lpstr>
      <vt:lpstr>TEMBISA  WIC</vt:lpstr>
      <vt:lpstr>TEMBISA WIC</vt:lpstr>
      <vt:lpstr>PowerPoint Presentation</vt:lpstr>
      <vt:lpstr>Summary of Department Commitments</vt:lpstr>
      <vt:lpstr>PowerPoint Presentation</vt:lpstr>
      <vt:lpstr>PowerPoint Presentation</vt:lpstr>
      <vt:lpstr>Service Delivery Ward Challenges</vt:lpstr>
      <vt:lpstr>PowerPoint Presentation</vt:lpstr>
      <vt:lpstr>Service Delivery Ward Challenges</vt:lpstr>
      <vt:lpstr>PowerPoint Presentation</vt:lpstr>
      <vt:lpstr>Service Delivery Ward Challenges</vt:lpstr>
      <vt:lpstr>Service Delivery Ward Challenges</vt:lpstr>
      <vt:lpstr>Service Delivery Ward Challenges</vt:lpstr>
      <vt:lpstr>Service Delivery Ward Challenges</vt:lpstr>
      <vt:lpstr>Service Delivery Ward Challenges</vt:lpstr>
      <vt:lpstr>Service Delivery Ward Challenges</vt:lpstr>
      <vt:lpstr>Service Delivery Ward Challenges</vt:lpstr>
      <vt:lpstr>Service Delivery Ward Challenges</vt:lpstr>
      <vt:lpstr>PowerPoint Presentation</vt:lpstr>
      <vt:lpstr>Service Delivery Ward Challenges</vt:lpstr>
      <vt:lpstr>Service Delivery Ward Challenges</vt:lpstr>
      <vt:lpstr>Service Delivery Ward Challenges</vt:lpstr>
      <vt:lpstr>PowerPoint Presentation</vt:lpstr>
      <vt:lpstr>Service Delivery Ward Challenges</vt:lpstr>
      <vt:lpstr>Service Delivery Ward Challenges</vt:lpstr>
      <vt:lpstr>Service Delivery Ward Challenges</vt:lpstr>
      <vt:lpstr>Service Delivery Ward Challenges</vt:lpstr>
      <vt:lpstr>Service Delivery Ward Challenges</vt:lpstr>
      <vt:lpstr>Service Delivery Ward Challenges</vt:lpstr>
      <vt:lpstr>PowerPoint Presentation</vt:lpstr>
      <vt:lpstr>Service Delivery Ward Challenges</vt:lpstr>
      <vt:lpstr>PowerPoint Presentation</vt:lpstr>
      <vt:lpstr>Service Delivery Ward Challenges</vt:lpstr>
      <vt:lpstr>Service Delivery Ward Challenges</vt:lpstr>
      <vt:lpstr>PowerPoint Presentation</vt:lpstr>
      <vt:lpstr>Service Delivery Ward Challenges</vt:lpstr>
      <vt:lpstr>Service Delivery Ward Challenges</vt:lpstr>
      <vt:lpstr>PowerPoint Presentation</vt:lpstr>
      <vt:lpstr>Service Delivery Ward Challenges</vt:lpstr>
      <vt:lpstr>Service Delivery Ward Challenges</vt:lpstr>
      <vt:lpstr>Service Delivery Ward Challenges</vt:lpstr>
      <vt:lpstr>Service Delivery Ward Challenges</vt:lpstr>
      <vt:lpstr>Service Delivery Ward Challenges</vt:lpstr>
      <vt:lpstr>PowerPoint Presentation</vt:lpstr>
      <vt:lpstr>Service Delivery Ward Challenges</vt:lpstr>
      <vt:lpstr>Service Delivery Ward Challenges</vt:lpstr>
      <vt:lpstr>Service Delivery Ward Challenges</vt:lpstr>
      <vt:lpstr>PowerPoint Presentation</vt:lpstr>
      <vt:lpstr>Service Delivery Ward Challenges</vt:lpstr>
      <vt:lpstr>Service Delivery Ward Challenges</vt:lpstr>
      <vt:lpstr>Service Delivery Ward Challenges</vt:lpstr>
      <vt:lpstr>Service Delivery Ward Challenges</vt:lpstr>
      <vt:lpstr>PowerPoint Presentation</vt:lpstr>
      <vt:lpstr>Service Delivery Ward Challenges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Goodness Nokulunga Nhlapho</dc:creator>
  <cp:lastModifiedBy>Petronella Mahlangu</cp:lastModifiedBy>
  <cp:revision>1399</cp:revision>
  <cp:lastPrinted>2023-07-18T14:28:33Z</cp:lastPrinted>
  <dcterms:created xsi:type="dcterms:W3CDTF">2016-10-04T14:58:42Z</dcterms:created>
  <dcterms:modified xsi:type="dcterms:W3CDTF">2025-04-04T11:06:25Z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0x0101002AAC01760329D84592C4039CCAD1CDE4</vt:lpwstr>
  </property>
</Properties>
</file>